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265" r:id="rId11"/>
    <p:sldId id="343" r:id="rId12"/>
    <p:sldId id="340"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01" d="100"/>
        <a:sy n="101" d="100"/>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D8EAC94-C3E1-B275-790D-A1B841B5D352}"/>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4769FBC3-A7B0-A6B0-E99B-F64BA56856C3}"/>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r>
              <a:rPr lang="en-US" sz="1000">
                <a:latin typeface="Arial" panose="020B0604020202020204" pitchFamily="34" charset="0"/>
                <a:cs typeface="Arial" panose="020B0604020202020204" pitchFamily="34" charset="0"/>
              </a:rPr>
              <a:t>1/25/2026 am</a:t>
            </a:r>
          </a:p>
        </p:txBody>
      </p:sp>
      <p:sp>
        <p:nvSpPr>
          <p:cNvPr id="4" name="Footer Placeholder 3">
            <a:extLst>
              <a:ext uri="{FF2B5EF4-FFF2-40B4-BE49-F238E27FC236}">
                <a16:creationId xmlns:a16="http://schemas.microsoft.com/office/drawing/2014/main" id="{A2303BD0-D623-6D2C-1C3C-BFDB1611303F}"/>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BC34BAA1-C346-3675-6591-FD1BC7C4D3DC}"/>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0BFCAC9E-A51A-4602-9ABF-9B23AFE75C8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011928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lang="en-US"/>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1/25/2026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0CC9B788-A2E3-441C-862A-849813E02133}" type="slidenum">
              <a:rPr lang="en-US" smtClean="0"/>
              <a:t>‹#›</a:t>
            </a:fld>
            <a:endParaRPr lang="en-US"/>
          </a:p>
        </p:txBody>
      </p:sp>
    </p:spTree>
    <p:extLst>
      <p:ext uri="{BB962C8B-B14F-4D97-AF65-F5344CB8AC3E}">
        <p14:creationId xmlns:p14="http://schemas.microsoft.com/office/powerpoint/2010/main" val="108629960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Andy Sochor, Eastside Church of Christ, Morgantown, KY; presented January 18, 2026</a:t>
            </a:r>
          </a:p>
          <a:p>
            <a:endParaRPr lang="en-US" dirty="0"/>
          </a:p>
          <a:p>
            <a:r>
              <a:rPr lang="en-US" b="1" dirty="0"/>
              <a:t>Titus 2:11-14</a:t>
            </a:r>
            <a:r>
              <a:rPr lang="en-US" dirty="0"/>
              <a:t> – “11 For the grace of God has appeared,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1</a:t>
            </a:fld>
            <a:endParaRPr lang="en-US"/>
          </a:p>
        </p:txBody>
      </p:sp>
      <p:sp>
        <p:nvSpPr>
          <p:cNvPr id="5" name="Date Placeholder 4">
            <a:extLst>
              <a:ext uri="{FF2B5EF4-FFF2-40B4-BE49-F238E27FC236}">
                <a16:creationId xmlns:a16="http://schemas.microsoft.com/office/drawing/2014/main" id="{C4CE5EF9-3EC5-3692-EB6A-A958649EB418}"/>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8DD58878-0D21-0687-65DD-AC5AA5A56AE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35496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476F2-2517-715E-0A9B-08AF240498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85E01C-7FDA-BC23-A2DD-671785D69E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8FED21-DE9D-E123-53A6-4F868CD61C5C}"/>
              </a:ext>
            </a:extLst>
          </p:cNvPr>
          <p:cNvSpPr>
            <a:spLocks noGrp="1"/>
          </p:cNvSpPr>
          <p:nvPr>
            <p:ph type="body" idx="1"/>
          </p:nvPr>
        </p:nvSpPr>
        <p:spPr/>
        <p:txBody>
          <a:bodyPr/>
          <a:lstStyle/>
          <a:p>
            <a:pPr defTabSz="990570">
              <a:defRPr/>
            </a:pPr>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a:t>
            </a:r>
            <a:r>
              <a:rPr lang="en-US" b="0" dirty="0"/>
              <a:t>our blessed hope</a:t>
            </a:r>
            <a:r>
              <a:rPr lang="en-US" dirty="0"/>
              <a:t>, the appearing of the glory of our great God and Savior Jesus Christ, 14  </a:t>
            </a:r>
            <a:r>
              <a:rPr lang="en-US" b="1" dirty="0"/>
              <a:t>who gave himself for us to redeem us</a:t>
            </a:r>
            <a:r>
              <a:rPr lang="en-US" dirty="0"/>
              <a:t> from all </a:t>
            </a:r>
            <a:r>
              <a:rPr lang="en-US" b="1" dirty="0"/>
              <a:t>lawlessness</a:t>
            </a:r>
            <a:r>
              <a:rPr lang="en-US" dirty="0"/>
              <a:t> and to </a:t>
            </a:r>
            <a:r>
              <a:rPr lang="en-US" b="1" dirty="0"/>
              <a:t>purify</a:t>
            </a:r>
            <a:r>
              <a:rPr lang="en-US" dirty="0"/>
              <a:t> for himself a people for </a:t>
            </a:r>
            <a:r>
              <a:rPr lang="en-US" b="1" dirty="0"/>
              <a:t>his own possession</a:t>
            </a:r>
            <a:r>
              <a:rPr lang="en-US" dirty="0"/>
              <a:t> who are zealous for good works.” ESV</a:t>
            </a:r>
          </a:p>
          <a:p>
            <a:endParaRPr lang="en-US" dirty="0"/>
          </a:p>
          <a:p>
            <a:r>
              <a:rPr lang="en-US" b="1" dirty="0"/>
              <a:t>Romans 6:23</a:t>
            </a:r>
            <a:r>
              <a:rPr lang="en-US" dirty="0"/>
              <a:t> – “For the wages of sin is death, but the free gift of God is eternal life in Christ Jesus our Lord.” ESV</a:t>
            </a:r>
          </a:p>
          <a:p>
            <a:endParaRPr lang="en-US" dirty="0"/>
          </a:p>
          <a:p>
            <a:r>
              <a:rPr lang="en-US" b="1" dirty="0"/>
              <a:t>Ephesians 1:3-7</a:t>
            </a:r>
            <a:r>
              <a:rPr lang="en-US" dirty="0"/>
              <a:t> – “3 Blessed be the God and Father of our Lord Jesus Christ, who has blessed us in Christ with every spiritual blessing in the heavenly places, 4  even as he chose us in him before the foundation of the world, that we should be holy and blameless before him. In love 5  he predestined us for adoption through Jesus Christ, according to the purpose of his will, 6  to the praise of his glorious grace, with which he has blessed us in the Beloved. 7  In him we have redemption through his blood, the </a:t>
            </a:r>
            <a:r>
              <a:rPr lang="en-US" b="1" dirty="0"/>
              <a:t>forgiveness of our trespasses</a:t>
            </a:r>
            <a:r>
              <a:rPr lang="en-US" dirty="0"/>
              <a:t>, according to the riches of his grace” ESV</a:t>
            </a:r>
          </a:p>
          <a:p>
            <a:endParaRPr lang="en-US" dirty="0"/>
          </a:p>
          <a:p>
            <a:r>
              <a:rPr lang="en-US" b="1" dirty="0"/>
              <a:t>I Corinthians 6:19-20</a:t>
            </a:r>
            <a:r>
              <a:rPr lang="en-US" dirty="0"/>
              <a:t> – “19 Or do you not know that your body is a temple of the Holy Spirit within you, whom you have from God? You are not your own, 20  for </a:t>
            </a:r>
            <a:r>
              <a:rPr lang="en-US" b="1" dirty="0"/>
              <a:t>you were bought with a price</a:t>
            </a:r>
            <a:r>
              <a:rPr lang="en-US" dirty="0"/>
              <a:t>. So glorify God in your body.” ESV</a:t>
            </a:r>
          </a:p>
          <a:p>
            <a:endParaRPr lang="en-US" dirty="0"/>
          </a:p>
          <a:p>
            <a:r>
              <a:rPr lang="en-US" b="1" i="1" dirty="0"/>
              <a:t>We must now be zealous for good works – we cannot live any way we want</a:t>
            </a:r>
          </a:p>
          <a:p>
            <a:r>
              <a:rPr lang="en-US" b="1" dirty="0"/>
              <a:t>John 14:15</a:t>
            </a:r>
            <a:r>
              <a:rPr lang="en-US" dirty="0"/>
              <a:t> – “If you love me, you will </a:t>
            </a:r>
            <a:r>
              <a:rPr lang="en-US" b="1" dirty="0"/>
              <a:t>keep my commandments</a:t>
            </a:r>
            <a:r>
              <a:rPr lang="en-US" dirty="0"/>
              <a:t>.” ESV</a:t>
            </a:r>
          </a:p>
          <a:p>
            <a:r>
              <a:rPr lang="en-US" b="1" dirty="0"/>
              <a:t>John 15:13-14</a:t>
            </a:r>
            <a:r>
              <a:rPr lang="en-US" dirty="0"/>
              <a:t> – “13  Greater love has no one than this, that someone lays down his life for his friends.  14 </a:t>
            </a:r>
            <a:r>
              <a:rPr lang="en-US" b="1" dirty="0"/>
              <a:t>You are my friends if you do what I command you</a:t>
            </a:r>
            <a:r>
              <a:rPr lang="en-US" dirty="0"/>
              <a:t>.” ESV</a:t>
            </a:r>
          </a:p>
          <a:p>
            <a:endParaRPr lang="en-US" dirty="0"/>
          </a:p>
          <a:p>
            <a:r>
              <a:rPr lang="en-US" b="1" i="1" dirty="0"/>
              <a:t>Conclusion:</a:t>
            </a:r>
            <a:endParaRPr lang="en-US" b="0" i="0" dirty="0"/>
          </a:p>
          <a:p>
            <a:r>
              <a:rPr lang="en-US" b="0" i="0" dirty="0"/>
              <a:t>The grace of God makes it possible to be saved – sadly, most will not be</a:t>
            </a:r>
          </a:p>
          <a:p>
            <a:r>
              <a:rPr lang="en-US" b="0" i="0" dirty="0"/>
              <a:t>If we want to take advantage of God’s grace, we must meet His conditions</a:t>
            </a:r>
          </a:p>
          <a:p>
            <a:r>
              <a:rPr lang="en-US" b="0" i="0" dirty="0"/>
              <a:t>Once we do that, we must continue in faithful service to Him</a:t>
            </a:r>
            <a:endParaRPr lang="en-US" b="1" i="1" dirty="0"/>
          </a:p>
        </p:txBody>
      </p:sp>
      <p:sp>
        <p:nvSpPr>
          <p:cNvPr id="4" name="Slide Number Placeholder 3">
            <a:extLst>
              <a:ext uri="{FF2B5EF4-FFF2-40B4-BE49-F238E27FC236}">
                <a16:creationId xmlns:a16="http://schemas.microsoft.com/office/drawing/2014/main" id="{8A558089-81F6-AADE-4A38-678F00D4A047}"/>
              </a:ext>
            </a:extLst>
          </p:cNvPr>
          <p:cNvSpPr>
            <a:spLocks noGrp="1"/>
          </p:cNvSpPr>
          <p:nvPr>
            <p:ph type="sldNum" sz="quarter" idx="5"/>
          </p:nvPr>
        </p:nvSpPr>
        <p:spPr/>
        <p:txBody>
          <a:bodyPr/>
          <a:lstStyle/>
          <a:p>
            <a:pPr defTabSz="495285">
              <a:defRPr/>
            </a:pPr>
            <a:fld id="{0CC9B788-A2E3-441C-862A-849813E02133}" type="slidenum">
              <a:rPr lang="en-US">
                <a:solidFill>
                  <a:prstClr val="black"/>
                </a:solidFill>
                <a:latin typeface="Aptos" panose="02110004020202020204"/>
              </a:rPr>
              <a:pPr defTabSz="495285">
                <a:defRPr/>
              </a:pPr>
              <a:t>10</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551C16E2-5B8E-CF18-5EC5-6C007032404F}"/>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1B484348-A5C2-D648-ACD2-EDA29EAF28C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64903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 ESV</a:t>
            </a:r>
          </a:p>
          <a:p>
            <a:endParaRPr lang="en-US" b="0" dirty="0"/>
          </a:p>
          <a:p>
            <a:r>
              <a:rPr lang="en-US" b="1" dirty="0"/>
              <a:t>Hebrews 11:6</a:t>
            </a:r>
            <a:r>
              <a:rPr lang="en-US" b="0" dirty="0"/>
              <a:t> – “</a:t>
            </a:r>
            <a:r>
              <a:rPr lang="en-US" b="1" dirty="0"/>
              <a:t>And without faith it is impossible to please him, for whoever would draw near to God must believe that he exists and that he rewards those who seek him.</a:t>
            </a:r>
            <a:r>
              <a:rPr lang="en-US" b="0" dirty="0"/>
              <a:t>” ESV</a:t>
            </a:r>
          </a:p>
          <a:p>
            <a:endParaRPr lang="en-US" b="0" dirty="0"/>
          </a:p>
          <a:p>
            <a:pPr defTabSz="990570">
              <a:defRPr/>
            </a:pPr>
            <a:r>
              <a:rPr lang="en-US" b="1" dirty="0"/>
              <a:t>Acts 3:19</a:t>
            </a:r>
            <a:r>
              <a:rPr lang="en-US" b="0" dirty="0"/>
              <a:t> – “</a:t>
            </a:r>
            <a:r>
              <a:rPr lang="en-US" b="1" dirty="0"/>
              <a:t>Repent therefore, and turn again, that your sins may be blotted out</a:t>
            </a:r>
            <a:r>
              <a:rPr lang="en-US" b="0" dirty="0"/>
              <a:t>” ESV</a:t>
            </a:r>
          </a:p>
          <a:p>
            <a:endParaRPr lang="en-US" b="0" dirty="0"/>
          </a:p>
        </p:txBody>
      </p:sp>
      <p:sp>
        <p:nvSpPr>
          <p:cNvPr id="4" name="Slide Number Placeholder 3"/>
          <p:cNvSpPr>
            <a:spLocks noGrp="1"/>
          </p:cNvSpPr>
          <p:nvPr>
            <p:ph type="sldNum" sz="quarter" idx="5"/>
          </p:nvPr>
        </p:nvSpPr>
        <p:spPr/>
        <p:txBody>
          <a:bodyPr/>
          <a:lstStyle/>
          <a:p>
            <a:pPr defTabSz="5835656"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656" fontAlgn="base">
                <a:spcBef>
                  <a:spcPct val="0"/>
                </a:spcBef>
                <a:spcAft>
                  <a:spcPct val="0"/>
                </a:spcAft>
                <a:defRPr/>
              </a:pPr>
              <a:t>11</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656" fontAlgn="base">
              <a:spcBef>
                <a:spcPct val="0"/>
              </a:spcBef>
              <a:spcAft>
                <a:spcPct val="0"/>
              </a:spcAft>
              <a:defRPr/>
            </a:pPr>
            <a:r>
              <a:rPr lang="en-US" altLang="en-US" sz="7700">
                <a:solidFill>
                  <a:prstClr val="black"/>
                </a:solidFill>
                <a:latin typeface="Arial" panose="020B0604020202020204" pitchFamily="34" charset="0"/>
              </a:rPr>
              <a:t>1/25/2026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656"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10:32</a:t>
            </a:r>
            <a:r>
              <a:rPr lang="en-US" b="0" dirty="0"/>
              <a:t> – “</a:t>
            </a:r>
            <a:r>
              <a:rPr lang="en-US" b="1" dirty="0"/>
              <a:t>Every one therefore who shall confess me before men, him will I also confess before my Father who is in heaven.</a:t>
            </a:r>
            <a:r>
              <a:rPr lang="en-US" b="0" dirty="0"/>
              <a:t>” ASV</a:t>
            </a:r>
          </a:p>
          <a:p>
            <a:endParaRPr lang="en-US" b="0" dirty="0"/>
          </a:p>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 ESV</a:t>
            </a:r>
          </a:p>
          <a:p>
            <a:endParaRPr lang="en-US" dirty="0"/>
          </a:p>
          <a:p>
            <a:pPr defTabSz="5390560">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 ESV</a:t>
            </a:r>
          </a:p>
          <a:p>
            <a:endParaRPr lang="en-US" b="0" dirty="0"/>
          </a:p>
        </p:txBody>
      </p:sp>
      <p:sp>
        <p:nvSpPr>
          <p:cNvPr id="4" name="Slide Number Placeholder 3"/>
          <p:cNvSpPr>
            <a:spLocks noGrp="1"/>
          </p:cNvSpPr>
          <p:nvPr>
            <p:ph type="sldNum" sz="quarter" idx="5"/>
          </p:nvPr>
        </p:nvSpPr>
        <p:spPr/>
        <p:txBody>
          <a:bodyPr/>
          <a:lstStyle/>
          <a:p>
            <a:pPr defTabSz="5835656" fontAlgn="base">
              <a:spcBef>
                <a:spcPct val="0"/>
              </a:spcBef>
              <a:spcAft>
                <a:spcPct val="0"/>
              </a:spcAft>
              <a:defRPr/>
            </a:pPr>
            <a:fld id="{3AF42B02-11F3-4BD2-B2E3-53F42D06C240}" type="slidenum">
              <a:rPr lang="en-US" altLang="en-US" sz="7700">
                <a:solidFill>
                  <a:prstClr val="black"/>
                </a:solidFill>
                <a:latin typeface="Arial" panose="020B0604020202020204" pitchFamily="34" charset="0"/>
              </a:rPr>
              <a:pPr defTabSz="5835656" fontAlgn="base">
                <a:spcBef>
                  <a:spcPct val="0"/>
                </a:spcBef>
                <a:spcAft>
                  <a:spcPct val="0"/>
                </a:spcAft>
                <a:defRPr/>
              </a:pPr>
              <a:t>12</a:t>
            </a:fld>
            <a:endParaRPr lang="en-US" altLang="en-US" sz="77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835656" fontAlgn="base">
              <a:spcBef>
                <a:spcPct val="0"/>
              </a:spcBef>
              <a:spcAft>
                <a:spcPct val="0"/>
              </a:spcAft>
              <a:defRPr/>
            </a:pPr>
            <a:r>
              <a:rPr lang="en-US" altLang="en-US" sz="7700">
                <a:solidFill>
                  <a:prstClr val="black"/>
                </a:solidFill>
                <a:latin typeface="Arial" panose="020B0604020202020204" pitchFamily="34" charset="0"/>
              </a:rPr>
              <a:t>1/25/2026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835656" fontAlgn="base">
              <a:spcBef>
                <a:spcPct val="0"/>
              </a:spcBef>
              <a:spcAft>
                <a:spcPct val="0"/>
              </a:spcAft>
              <a:defRPr/>
            </a:pPr>
            <a:r>
              <a:rPr lang="en-US" altLang="en-US" sz="77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dirty="0"/>
          </a:p>
          <a:p>
            <a:r>
              <a:rPr lang="en-US" b="1" dirty="0"/>
              <a:t>Deuteronomy 6:10-12</a:t>
            </a:r>
            <a:r>
              <a:rPr lang="en-US" dirty="0"/>
              <a:t> – “10 And when the Lord your </a:t>
            </a:r>
            <a:r>
              <a:rPr lang="en-US" b="1" dirty="0"/>
              <a:t>God brings you into the land</a:t>
            </a:r>
            <a:r>
              <a:rPr lang="en-US" dirty="0"/>
              <a:t> that he swore to your fathers, to Abraham, to Isaac, and to Jacob, to give you – with great and good cities that you did not build, 11 and houses full of all good things that you did not fill, and cisterns that you did not dig, and vineyards and olive trees that you did not plant – and when you eat and are full, 12  then take care lest you forget the Lord, who brought you out of the land of Egypt, out of the house of slavery.” ESV</a:t>
            </a:r>
          </a:p>
          <a:p>
            <a:endParaRPr lang="en-US" dirty="0"/>
          </a:p>
          <a:p>
            <a:r>
              <a:rPr lang="en-US" b="1" dirty="0"/>
              <a:t>Deuteronomy 7:6-8</a:t>
            </a:r>
            <a:r>
              <a:rPr lang="en-US" dirty="0"/>
              <a:t> – “6 "For you are a people holy to the Lord your God. The Lord your </a:t>
            </a:r>
            <a:r>
              <a:rPr lang="en-US" b="1" dirty="0"/>
              <a:t>God has chosen you to be a people for his treasured possession</a:t>
            </a:r>
            <a:r>
              <a:rPr lang="en-US" dirty="0"/>
              <a:t>, out of all the peoples who are on the face of the earth. 7 It was not because you were more in number than any other people that the Lord set his love on you and chose you, for you were the fewest of all peoples, 8 but it is because the Lord loves you and is keeping the oath that he swore to your fathers, that the Lord has brought you out with a mighty hand and redeemed you from the house of slavery, from the hand of Pharaoh king of Egypt.” ESV</a:t>
            </a:r>
          </a:p>
          <a:p>
            <a:endParaRPr lang="en-US" dirty="0"/>
          </a:p>
          <a:p>
            <a:r>
              <a:rPr lang="en-US" b="1" dirty="0"/>
              <a:t>John 1:14-17</a:t>
            </a:r>
            <a:r>
              <a:rPr lang="en-US" dirty="0"/>
              <a:t> – “14 And the Word became flesh and dwelt among us, and we have seen his glory, glory as of the only Son from the Father, full of grace and truth. 15 ( John bore witness about him, and cried out, ‘This was he of whom I said, “He who comes after me ranks before me, because he was before me.‘’) 16 And from his fullness we have all received, grace upon grace. 17 For the law was given through Moses; </a:t>
            </a:r>
            <a:r>
              <a:rPr lang="en-US" b="1" dirty="0"/>
              <a:t>grace and truth came through Jesus Christ</a:t>
            </a:r>
            <a:r>
              <a:rPr lang="en-US" dirty="0"/>
              <a:t>.”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2</a:t>
            </a:fld>
            <a:endParaRPr lang="en-US"/>
          </a:p>
        </p:txBody>
      </p:sp>
      <p:sp>
        <p:nvSpPr>
          <p:cNvPr id="5" name="Date Placeholder 4">
            <a:extLst>
              <a:ext uri="{FF2B5EF4-FFF2-40B4-BE49-F238E27FC236}">
                <a16:creationId xmlns:a16="http://schemas.microsoft.com/office/drawing/2014/main" id="{2F41CE5D-ECB6-B0E5-F5D9-90BCBE36A1E6}"/>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94936FE4-2945-0C53-60C6-69A4F69594F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769820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dirty="0"/>
          </a:p>
          <a:p>
            <a:r>
              <a:rPr lang="en-US" b="1" dirty="0"/>
              <a:t>Romans 5:6</a:t>
            </a:r>
            <a:r>
              <a:rPr lang="en-US" dirty="0"/>
              <a:t> – “For </a:t>
            </a:r>
            <a:r>
              <a:rPr lang="en-US" b="1" dirty="0"/>
              <a:t>while we were still weak</a:t>
            </a:r>
            <a:r>
              <a:rPr lang="en-US" dirty="0"/>
              <a:t>, at the right time Christ died for the ungodly.” ESV</a:t>
            </a:r>
          </a:p>
          <a:p>
            <a:endParaRPr lang="en-US" dirty="0"/>
          </a:p>
          <a:p>
            <a:r>
              <a:rPr lang="en-US" b="1" dirty="0"/>
              <a:t>Romans 3:23</a:t>
            </a:r>
            <a:r>
              <a:rPr lang="en-US" dirty="0"/>
              <a:t> – “for </a:t>
            </a:r>
            <a:r>
              <a:rPr lang="en-US" b="1" dirty="0"/>
              <a:t>all have sinned</a:t>
            </a:r>
            <a:r>
              <a:rPr lang="en-US" dirty="0"/>
              <a:t> and fall short of the glory of God” ESV</a:t>
            </a:r>
          </a:p>
          <a:p>
            <a:endParaRPr lang="en-US" dirty="0"/>
          </a:p>
          <a:p>
            <a:r>
              <a:rPr lang="en-US" b="1" dirty="0"/>
              <a:t>Ephesians 2:8</a:t>
            </a:r>
            <a:r>
              <a:rPr lang="en-US" dirty="0"/>
              <a:t> – “For </a:t>
            </a:r>
            <a:r>
              <a:rPr lang="en-US" b="1" dirty="0"/>
              <a:t>by grace you have been saved</a:t>
            </a:r>
            <a:r>
              <a:rPr lang="en-US" dirty="0"/>
              <a:t> through faith. And this is not your own doing; it is the gift of God” ESV</a:t>
            </a:r>
          </a:p>
          <a:p>
            <a:endParaRPr lang="en-US" dirty="0"/>
          </a:p>
          <a:p>
            <a:r>
              <a:rPr lang="en-US" b="1" dirty="0"/>
              <a:t>Romans 6:23</a:t>
            </a:r>
            <a:r>
              <a:rPr lang="en-US" dirty="0"/>
              <a:t> – “For the wages of sin is death, but </a:t>
            </a:r>
            <a:r>
              <a:rPr lang="en-US" b="1" dirty="0"/>
              <a:t>the free gift of God</a:t>
            </a:r>
            <a:r>
              <a:rPr lang="en-US" dirty="0"/>
              <a:t> is eternal life in Christ Jesus our Lord.”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3</a:t>
            </a:fld>
            <a:endParaRPr lang="en-US"/>
          </a:p>
        </p:txBody>
      </p:sp>
      <p:sp>
        <p:nvSpPr>
          <p:cNvPr id="5" name="Date Placeholder 4">
            <a:extLst>
              <a:ext uri="{FF2B5EF4-FFF2-40B4-BE49-F238E27FC236}">
                <a16:creationId xmlns:a16="http://schemas.microsoft.com/office/drawing/2014/main" id="{3D4D0990-DDE5-CC05-2260-8023EDEB37EC}"/>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3678E629-8542-1B35-A3A7-FBE5F532FA8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27552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70">
              <a:defRPr/>
            </a:pPr>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b="0" dirty="0"/>
          </a:p>
          <a:p>
            <a:r>
              <a:rPr lang="en-US" b="1" dirty="0"/>
              <a:t>John 3:16</a:t>
            </a:r>
            <a:r>
              <a:rPr lang="en-US" dirty="0"/>
              <a:t> – “For God so loved the world, that he gave his only Son, that </a:t>
            </a:r>
            <a:r>
              <a:rPr lang="en-US" b="1" dirty="0"/>
              <a:t>whoever believes in him</a:t>
            </a:r>
            <a:r>
              <a:rPr lang="en-US" dirty="0"/>
              <a:t> should not perish but have eternal life.” ESV</a:t>
            </a:r>
          </a:p>
          <a:p>
            <a:endParaRPr lang="en-US" dirty="0"/>
          </a:p>
          <a:p>
            <a:r>
              <a:rPr lang="en-US" b="1" dirty="0"/>
              <a:t>Acts 10:34-35</a:t>
            </a:r>
            <a:r>
              <a:rPr lang="en-US" dirty="0"/>
              <a:t> – “So Peter opened his mouth and said: ‘Truly I understand that God shows no partiality, 35 but in every nation </a:t>
            </a:r>
            <a:r>
              <a:rPr lang="en-US" b="1" dirty="0"/>
              <a:t>anyone who fears him and does what is right is acceptable to him</a:t>
            </a:r>
            <a:r>
              <a:rPr lang="en-US" dirty="0"/>
              <a:t>.’”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4</a:t>
            </a:fld>
            <a:endParaRPr lang="en-US"/>
          </a:p>
        </p:txBody>
      </p:sp>
      <p:sp>
        <p:nvSpPr>
          <p:cNvPr id="5" name="Date Placeholder 4">
            <a:extLst>
              <a:ext uri="{FF2B5EF4-FFF2-40B4-BE49-F238E27FC236}">
                <a16:creationId xmlns:a16="http://schemas.microsoft.com/office/drawing/2014/main" id="{0F906AFA-4FAF-09D0-5974-9D4341493D0B}"/>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259728F1-FE8F-6D49-8A93-461D5D7CDF5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68266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70">
              <a:defRPr/>
            </a:pPr>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b="0" dirty="0"/>
          </a:p>
          <a:p>
            <a:r>
              <a:rPr lang="en-US" b="1" dirty="0"/>
              <a:t>Matthew 7:13-14</a:t>
            </a:r>
            <a:r>
              <a:rPr lang="en-US" dirty="0"/>
              <a:t> – “13 </a:t>
            </a:r>
            <a:r>
              <a:rPr lang="en-US" b="1" dirty="0"/>
              <a:t>Enter by the narrow gate</a:t>
            </a:r>
            <a:r>
              <a:rPr lang="en-US" dirty="0"/>
              <a:t>. For the gate is wide and the way is easy that leads to destruction, and those who enter by it are many.  14 For the gate is narrow and the way is hard that leads to life, and those who find it are few.” ESV</a:t>
            </a:r>
          </a:p>
          <a:p>
            <a:endParaRPr lang="en-US" dirty="0"/>
          </a:p>
          <a:p>
            <a:r>
              <a:rPr lang="en-US" b="1" dirty="0"/>
              <a:t>Hebrews 11:6</a:t>
            </a:r>
            <a:r>
              <a:rPr lang="en-US" dirty="0"/>
              <a:t> – “And without faith it is impossible to please him, for whoever would draw near to God </a:t>
            </a:r>
            <a:r>
              <a:rPr lang="en-US" b="1" dirty="0"/>
              <a:t>must believe that he exists</a:t>
            </a:r>
            <a:r>
              <a:rPr lang="en-US" dirty="0"/>
              <a:t> and that he rewards those who seek him.” ESV</a:t>
            </a:r>
          </a:p>
          <a:p>
            <a:endParaRPr lang="en-US" dirty="0"/>
          </a:p>
          <a:p>
            <a:r>
              <a:rPr lang="en-US" b="1" dirty="0"/>
              <a:t>Romans 10:9-10</a:t>
            </a:r>
            <a:r>
              <a:rPr lang="en-US" dirty="0"/>
              <a:t> – “9 because, if you </a:t>
            </a:r>
            <a:r>
              <a:rPr lang="en-US" b="1" dirty="0"/>
              <a:t>confess with your mouth</a:t>
            </a:r>
            <a:r>
              <a:rPr lang="en-US" dirty="0"/>
              <a:t> that Jesus is Lord and believe in your heart that God raised him from the dead, you will be saved. 10 For with the heart one believes and is justified, and with the mouth one confesses and is saved.” ESV</a:t>
            </a:r>
          </a:p>
          <a:p>
            <a:endParaRPr lang="en-US" dirty="0"/>
          </a:p>
          <a:p>
            <a:r>
              <a:rPr lang="en-US" b="1" dirty="0"/>
              <a:t>Acts 2:38</a:t>
            </a:r>
            <a:r>
              <a:rPr lang="en-US" dirty="0"/>
              <a:t> – “And Peter said to them, ‘Repent and </a:t>
            </a:r>
            <a:r>
              <a:rPr lang="en-US" b="1" dirty="0"/>
              <a:t>be baptized every one of you</a:t>
            </a:r>
            <a:r>
              <a:rPr lang="en-US" dirty="0"/>
              <a:t> in the name of Jesus Christ for the forgiveness of your sins, and you will receive the gift of the Holy Spirit.’”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5</a:t>
            </a:fld>
            <a:endParaRPr lang="en-US"/>
          </a:p>
        </p:txBody>
      </p:sp>
      <p:sp>
        <p:nvSpPr>
          <p:cNvPr id="5" name="Date Placeholder 4">
            <a:extLst>
              <a:ext uri="{FF2B5EF4-FFF2-40B4-BE49-F238E27FC236}">
                <a16:creationId xmlns:a16="http://schemas.microsoft.com/office/drawing/2014/main" id="{FC1310B6-E530-0486-B4B1-F2C8BE1AD5FA}"/>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C1985D44-88ED-55AE-78CA-ED28A995321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19551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0E9BA-0AEB-EE2B-3406-29D346A6CD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C4EE6F-6905-B64A-A759-3F07D529A6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03E5F-7D89-1B17-A7AE-A1133E67F5B7}"/>
              </a:ext>
            </a:extLst>
          </p:cNvPr>
          <p:cNvSpPr>
            <a:spLocks noGrp="1"/>
          </p:cNvSpPr>
          <p:nvPr>
            <p:ph type="body" idx="1"/>
          </p:nvPr>
        </p:nvSpPr>
        <p:spPr/>
        <p:txBody>
          <a:bodyPr/>
          <a:lstStyle/>
          <a:p>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 ESV</a:t>
            </a:r>
          </a:p>
          <a:p>
            <a:endParaRPr lang="en-US" dirty="0"/>
          </a:p>
          <a:p>
            <a:r>
              <a:rPr lang="en-US" b="1" dirty="0"/>
              <a:t>II Corinthians 5:21-6:1</a:t>
            </a:r>
            <a:r>
              <a:rPr lang="en-US" dirty="0"/>
              <a:t> – “21 For our sake he made him to be sin who knew no sin, so that in him we might become the righteousness of God. 6:1 Working together with him, then, we appeal to you </a:t>
            </a:r>
            <a:r>
              <a:rPr lang="en-US" b="1" dirty="0"/>
              <a:t>not to receive the grace of God in vain</a:t>
            </a:r>
            <a:r>
              <a:rPr lang="en-US" dirty="0"/>
              <a:t>.” ESV</a:t>
            </a:r>
          </a:p>
          <a:p>
            <a:endParaRPr lang="en-US" dirty="0"/>
          </a:p>
          <a:p>
            <a:r>
              <a:rPr lang="en-US" b="1" dirty="0"/>
              <a:t>Revelation 2:10</a:t>
            </a:r>
            <a:r>
              <a:rPr lang="en-US" dirty="0"/>
              <a:t> – “Do not fear what you are about to suffer. Behold, the devil is about to throw some of you into prison, that you may be tested, and for ten days you will have tribulation. </a:t>
            </a:r>
            <a:r>
              <a:rPr lang="en-US" b="1" dirty="0"/>
              <a:t>Be faithful unto death</a:t>
            </a:r>
            <a:r>
              <a:rPr lang="en-US" dirty="0"/>
              <a:t>, and I will give you the crown of life.” ESV</a:t>
            </a:r>
          </a:p>
          <a:p>
            <a:endParaRPr lang="en-US" dirty="0"/>
          </a:p>
          <a:p>
            <a:endParaRPr lang="en-US" dirty="0"/>
          </a:p>
        </p:txBody>
      </p:sp>
      <p:sp>
        <p:nvSpPr>
          <p:cNvPr id="4" name="Slide Number Placeholder 3">
            <a:extLst>
              <a:ext uri="{FF2B5EF4-FFF2-40B4-BE49-F238E27FC236}">
                <a16:creationId xmlns:a16="http://schemas.microsoft.com/office/drawing/2014/main" id="{6F9A5C87-B3F5-596E-4113-9568D0098360}"/>
              </a:ext>
            </a:extLst>
          </p:cNvPr>
          <p:cNvSpPr>
            <a:spLocks noGrp="1"/>
          </p:cNvSpPr>
          <p:nvPr>
            <p:ph type="sldNum" sz="quarter" idx="5"/>
          </p:nvPr>
        </p:nvSpPr>
        <p:spPr/>
        <p:txBody>
          <a:bodyPr/>
          <a:lstStyle/>
          <a:p>
            <a:pPr defTabSz="495285">
              <a:defRPr/>
            </a:pPr>
            <a:fld id="{0CC9B788-A2E3-441C-862A-849813E02133}" type="slidenum">
              <a:rPr lang="en-US">
                <a:solidFill>
                  <a:prstClr val="black"/>
                </a:solidFill>
                <a:latin typeface="Aptos" panose="02110004020202020204"/>
              </a:rPr>
              <a:pPr defTabSz="495285">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1B626B98-B0DC-49C2-EB5B-495C098EAE75}"/>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13950834-8961-F03E-D978-C495F87045B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509316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70">
              <a:defRPr/>
            </a:pPr>
            <a:r>
              <a:rPr lang="en-US" b="1" dirty="0"/>
              <a:t>Titus 2:11-14</a:t>
            </a:r>
            <a:r>
              <a:rPr lang="en-US" b="0" dirty="0"/>
              <a:t> – “11 For the grace of God hath appeared, bringing salvation to all men, 12 instructing us, to the intent that, denying </a:t>
            </a:r>
            <a:r>
              <a:rPr lang="en-US" b="1" dirty="0"/>
              <a:t>ungodliness</a:t>
            </a:r>
            <a:r>
              <a:rPr lang="en-US" b="0" dirty="0"/>
              <a:t> and </a:t>
            </a:r>
            <a:r>
              <a:rPr lang="en-US" b="1" dirty="0"/>
              <a:t>worldly lusts</a:t>
            </a:r>
            <a:r>
              <a:rPr lang="en-US" b="0" dirty="0"/>
              <a:t>, we should live </a:t>
            </a:r>
            <a:r>
              <a:rPr lang="en-US" b="1" dirty="0"/>
              <a:t>soberly</a:t>
            </a:r>
            <a:r>
              <a:rPr lang="en-US" b="0" dirty="0"/>
              <a:t> and </a:t>
            </a:r>
            <a:r>
              <a:rPr lang="en-US" b="1" dirty="0"/>
              <a:t>righteously</a:t>
            </a:r>
            <a:r>
              <a:rPr lang="en-US" b="0" dirty="0"/>
              <a:t> and </a:t>
            </a:r>
            <a:r>
              <a:rPr lang="en-US" b="1" dirty="0"/>
              <a:t>godly</a:t>
            </a:r>
            <a:r>
              <a:rPr lang="en-US" b="0" dirty="0"/>
              <a:t> in this present world; 13 looking for the blessed hope and appearing of the glory of the great God and our Saviour Jesus Christ; 14 who gave himself for us, that he might redeem us from all iniquity, and purify unto himself a people for his own possession, zealous of good works.” </a:t>
            </a:r>
            <a:r>
              <a:rPr lang="en-US" b="1" dirty="0"/>
              <a:t>ASV</a:t>
            </a:r>
          </a:p>
          <a:p>
            <a:endParaRPr lang="en-US" dirty="0"/>
          </a:p>
          <a:p>
            <a:pPr defTabSz="990570">
              <a:defRPr/>
            </a:pPr>
            <a:r>
              <a:rPr lang="en-US" b="1" dirty="0"/>
              <a:t>Romans 3:23</a:t>
            </a:r>
            <a:r>
              <a:rPr lang="en-US" dirty="0"/>
              <a:t> – “for </a:t>
            </a:r>
            <a:r>
              <a:rPr lang="en-US" b="0" dirty="0"/>
              <a:t>all have sinned</a:t>
            </a:r>
            <a:r>
              <a:rPr lang="en-US" dirty="0"/>
              <a:t> and </a:t>
            </a:r>
            <a:r>
              <a:rPr lang="en-US" b="1" dirty="0"/>
              <a:t>fall short of the glory of God</a:t>
            </a:r>
            <a:r>
              <a:rPr lang="en-US" dirty="0"/>
              <a:t>” ESV</a:t>
            </a:r>
          </a:p>
          <a:p>
            <a:endParaRPr lang="en-US" dirty="0"/>
          </a:p>
          <a:p>
            <a:r>
              <a:rPr lang="en-US" b="1" dirty="0"/>
              <a:t>I John 2:15-16</a:t>
            </a:r>
            <a:r>
              <a:rPr lang="en-US" dirty="0"/>
              <a:t> – “15 Do not love the world or the things in the world. If anyone loves the world, the love of the Father is not in him. 16 For all that is in the world – the desires of the flesh and the desires of the eyes and pride in possessions – is </a:t>
            </a:r>
            <a:r>
              <a:rPr lang="en-US" b="1" dirty="0"/>
              <a:t>not from the Father but is from the world</a:t>
            </a:r>
            <a:r>
              <a:rPr lang="en-US" dirty="0"/>
              <a:t>.” ESV</a:t>
            </a:r>
          </a:p>
          <a:p>
            <a:endParaRPr lang="en-US" b="0" dirty="0"/>
          </a:p>
        </p:txBody>
      </p:sp>
      <p:sp>
        <p:nvSpPr>
          <p:cNvPr id="4" name="Slide Number Placeholder 3"/>
          <p:cNvSpPr>
            <a:spLocks noGrp="1"/>
          </p:cNvSpPr>
          <p:nvPr>
            <p:ph type="sldNum" sz="quarter" idx="5"/>
          </p:nvPr>
        </p:nvSpPr>
        <p:spPr/>
        <p:txBody>
          <a:bodyPr/>
          <a:lstStyle/>
          <a:p>
            <a:fld id="{0CC9B788-A2E3-441C-862A-849813E02133}" type="slidenum">
              <a:rPr lang="en-US" smtClean="0"/>
              <a:t>7</a:t>
            </a:fld>
            <a:endParaRPr lang="en-US"/>
          </a:p>
        </p:txBody>
      </p:sp>
      <p:sp>
        <p:nvSpPr>
          <p:cNvPr id="5" name="Date Placeholder 4">
            <a:extLst>
              <a:ext uri="{FF2B5EF4-FFF2-40B4-BE49-F238E27FC236}">
                <a16:creationId xmlns:a16="http://schemas.microsoft.com/office/drawing/2014/main" id="{4FA39D04-A6C0-2166-C030-6E56AD99368D}"/>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4083DC00-1469-FE4E-481B-447EF59F5FA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592234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70">
              <a:defRPr/>
            </a:pPr>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a:t>
            </a:r>
            <a:r>
              <a:rPr lang="en-US" b="1" dirty="0"/>
              <a:t>our blessed hope</a:t>
            </a:r>
            <a:r>
              <a:rPr lang="en-US" dirty="0"/>
              <a:t>, the appearing of the glory of our great God and Savior Jesus Christ, 14  who gave himself for us to redeem us from all lawlessness and to purify for himself a people for his own possession who are zealous for good works.” ESV</a:t>
            </a:r>
          </a:p>
          <a:p>
            <a:endParaRPr lang="en-US" dirty="0"/>
          </a:p>
          <a:p>
            <a:r>
              <a:rPr lang="en-US" b="1" dirty="0"/>
              <a:t>Ephesians 2:12-13</a:t>
            </a:r>
            <a:r>
              <a:rPr lang="en-US" dirty="0"/>
              <a:t> – “12 remember that you were at that time separated from Christ, alienated from the commonwealth of Israel and strangers to the covenants of promise, having no hope and without God in the world. 13 But now in Christ Jesus you who once were far off have been </a:t>
            </a:r>
            <a:r>
              <a:rPr lang="en-US" b="1" dirty="0"/>
              <a:t>brought near by the blood of Christ</a:t>
            </a:r>
            <a:r>
              <a:rPr lang="en-US" dirty="0"/>
              <a:t>.” ESV</a:t>
            </a:r>
          </a:p>
          <a:p>
            <a:endParaRPr lang="en-US" dirty="0"/>
          </a:p>
          <a:p>
            <a:r>
              <a:rPr lang="en-US" b="1" dirty="0"/>
              <a:t>I Peter 1:3-5</a:t>
            </a:r>
            <a:r>
              <a:rPr lang="en-US" dirty="0"/>
              <a:t> – “3  Blessed be the God and Father of our Lord Jesus Christ! According to his great mercy, he has caused us to be born again to a living hope through the resurrection of Jesus Christ from the dead, 4 to an inheritance that is imperishable, undefiled, and unfading, kept in heaven for you, 5 who by God's power are being guarded through faith for </a:t>
            </a:r>
            <a:r>
              <a:rPr lang="en-US" b="1" dirty="0"/>
              <a:t>a salvation ready to be revealed in the last time</a:t>
            </a:r>
            <a:r>
              <a:rPr lang="en-US" dirty="0"/>
              <a:t>.” ESV</a:t>
            </a:r>
          </a:p>
          <a:p>
            <a:endParaRPr lang="en-US" dirty="0"/>
          </a:p>
          <a:p>
            <a:r>
              <a:rPr lang="en-US" b="1" dirty="0"/>
              <a:t>Philippians 3:20-21</a:t>
            </a:r>
            <a:r>
              <a:rPr lang="en-US" dirty="0"/>
              <a:t> – “20 But </a:t>
            </a:r>
            <a:r>
              <a:rPr lang="en-US" b="1" dirty="0"/>
              <a:t>our citizenship is in heaven</a:t>
            </a:r>
            <a:r>
              <a:rPr lang="en-US" dirty="0"/>
              <a:t>, and from it we await a Savior, the Lord Jesus Christ, 21 who will transform our lowly body to be like his glorious body, by the power that enables him even to subject all things to himself.” ESV</a:t>
            </a:r>
          </a:p>
          <a:p>
            <a:endParaRPr lang="en-US" dirty="0"/>
          </a:p>
          <a:p>
            <a:r>
              <a:rPr lang="en-US" b="1" dirty="0"/>
              <a:t>John 16:33</a:t>
            </a:r>
            <a:r>
              <a:rPr lang="en-US" dirty="0"/>
              <a:t> – “I have said these things to you, that in me </a:t>
            </a:r>
            <a:r>
              <a:rPr lang="en-US" b="1" dirty="0"/>
              <a:t>you may have peace</a:t>
            </a:r>
            <a:r>
              <a:rPr lang="en-US" dirty="0"/>
              <a:t>. In the world you will have tribulation. But take heart; I have overcome the world."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8</a:t>
            </a:fld>
            <a:endParaRPr lang="en-US"/>
          </a:p>
        </p:txBody>
      </p:sp>
      <p:sp>
        <p:nvSpPr>
          <p:cNvPr id="5" name="Date Placeholder 4">
            <a:extLst>
              <a:ext uri="{FF2B5EF4-FFF2-40B4-BE49-F238E27FC236}">
                <a16:creationId xmlns:a16="http://schemas.microsoft.com/office/drawing/2014/main" id="{E58F78AE-65C2-A970-7395-532A9BC2F856}"/>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43E8DA6B-5192-D929-5A68-9BC443B8D1C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52070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70">
              <a:defRPr/>
            </a:pPr>
            <a:r>
              <a:rPr lang="en-US" b="1" dirty="0"/>
              <a:t>Titus 2:11-14</a:t>
            </a:r>
            <a:r>
              <a:rPr lang="en-US" dirty="0"/>
              <a:t> – “11 For </a:t>
            </a:r>
            <a:r>
              <a:rPr lang="en-US" b="1" dirty="0"/>
              <a:t>the grace of God has appeared</a:t>
            </a:r>
            <a:r>
              <a:rPr lang="en-US" dirty="0"/>
              <a:t>, bringing salvation for all people, 12 training us to renounce ungodliness and worldly passions, and to live self-controlled, upright, and godly lives in the present age, 13  waiting for </a:t>
            </a:r>
            <a:r>
              <a:rPr lang="en-US" b="0" dirty="0"/>
              <a:t>our blessed hope</a:t>
            </a:r>
            <a:r>
              <a:rPr lang="en-US" dirty="0"/>
              <a:t>, the appearing of the glory of our great God and Savior Jesus Christ, 14  </a:t>
            </a:r>
            <a:r>
              <a:rPr lang="en-US" b="1" dirty="0"/>
              <a:t>who gave himself for us to redeem us</a:t>
            </a:r>
            <a:r>
              <a:rPr lang="en-US" dirty="0"/>
              <a:t> from all </a:t>
            </a:r>
            <a:r>
              <a:rPr lang="en-US" b="1" dirty="0"/>
              <a:t>lawlessness</a:t>
            </a:r>
            <a:r>
              <a:rPr lang="en-US" dirty="0"/>
              <a:t> and to </a:t>
            </a:r>
            <a:r>
              <a:rPr lang="en-US" b="1" dirty="0"/>
              <a:t>purify</a:t>
            </a:r>
            <a:r>
              <a:rPr lang="en-US" dirty="0"/>
              <a:t> for himself a people for </a:t>
            </a:r>
            <a:r>
              <a:rPr lang="en-US" b="1" dirty="0"/>
              <a:t>his own possession</a:t>
            </a:r>
            <a:r>
              <a:rPr lang="en-US" dirty="0"/>
              <a:t> who are zealous for good works.” ESV</a:t>
            </a:r>
          </a:p>
          <a:p>
            <a:endParaRPr lang="en-US" dirty="0"/>
          </a:p>
          <a:p>
            <a:r>
              <a:rPr lang="en-US" b="1" dirty="0"/>
              <a:t>John 15:13</a:t>
            </a:r>
            <a:r>
              <a:rPr lang="en-US" dirty="0"/>
              <a:t> – “</a:t>
            </a:r>
            <a:r>
              <a:rPr lang="en-US" b="1" dirty="0"/>
              <a:t>Greater love has no one than this</a:t>
            </a:r>
            <a:r>
              <a:rPr lang="en-US" dirty="0"/>
              <a:t>, that someone lays down his life for his friends.” ESV</a:t>
            </a:r>
          </a:p>
          <a:p>
            <a:endParaRPr lang="en-US" dirty="0"/>
          </a:p>
          <a:p>
            <a:r>
              <a:rPr lang="en-US" b="1" dirty="0"/>
              <a:t>Ephesians 2:4-6</a:t>
            </a:r>
            <a:r>
              <a:rPr lang="en-US" dirty="0"/>
              <a:t> – “4 But God, being rich in mercy, because of </a:t>
            </a:r>
            <a:r>
              <a:rPr lang="en-US" b="1" dirty="0"/>
              <a:t>the great love with which he loved us</a:t>
            </a:r>
            <a:r>
              <a:rPr lang="en-US" dirty="0"/>
              <a:t>, 5 even when we were dead in our trespasses, made us alive together with Christ – by grace you have been saved – 6 and raised us up with him and seated us with him in the heavenly places in Christ Jesus” ESV</a:t>
            </a:r>
          </a:p>
          <a:p>
            <a:endParaRPr lang="en-US" dirty="0"/>
          </a:p>
          <a:p>
            <a:r>
              <a:rPr lang="en-US" b="1" dirty="0"/>
              <a:t>John 10:17-18</a:t>
            </a:r>
            <a:r>
              <a:rPr lang="en-US" dirty="0"/>
              <a:t> – “17 For this reason the Father loves me, because I lay down my life that I may take it up again.  18  No one takes it from me, but </a:t>
            </a:r>
            <a:r>
              <a:rPr lang="en-US" b="1" dirty="0"/>
              <a:t>I lay it down of my own accord</a:t>
            </a:r>
            <a:r>
              <a:rPr lang="en-US" dirty="0"/>
              <a:t>. I have authority to lay it down, and I have authority to take it up again. This charge I have received from my Father.“ ESV</a:t>
            </a:r>
          </a:p>
          <a:p>
            <a:endParaRPr lang="en-US" dirty="0"/>
          </a:p>
        </p:txBody>
      </p:sp>
      <p:sp>
        <p:nvSpPr>
          <p:cNvPr id="4" name="Slide Number Placeholder 3"/>
          <p:cNvSpPr>
            <a:spLocks noGrp="1"/>
          </p:cNvSpPr>
          <p:nvPr>
            <p:ph type="sldNum" sz="quarter" idx="5"/>
          </p:nvPr>
        </p:nvSpPr>
        <p:spPr/>
        <p:txBody>
          <a:bodyPr/>
          <a:lstStyle/>
          <a:p>
            <a:fld id="{0CC9B788-A2E3-441C-862A-849813E02133}" type="slidenum">
              <a:rPr lang="en-US" smtClean="0"/>
              <a:t>9</a:t>
            </a:fld>
            <a:endParaRPr lang="en-US"/>
          </a:p>
        </p:txBody>
      </p:sp>
      <p:sp>
        <p:nvSpPr>
          <p:cNvPr id="5" name="Date Placeholder 4">
            <a:extLst>
              <a:ext uri="{FF2B5EF4-FFF2-40B4-BE49-F238E27FC236}">
                <a16:creationId xmlns:a16="http://schemas.microsoft.com/office/drawing/2014/main" id="{3F715543-17F0-A51F-E725-314B19E0635C}"/>
              </a:ext>
            </a:extLst>
          </p:cNvPr>
          <p:cNvSpPr>
            <a:spLocks noGrp="1"/>
          </p:cNvSpPr>
          <p:nvPr>
            <p:ph type="dt" idx="1"/>
          </p:nvPr>
        </p:nvSpPr>
        <p:spPr/>
        <p:txBody>
          <a:bodyPr/>
          <a:lstStyle/>
          <a:p>
            <a:r>
              <a:rPr lang="en-US"/>
              <a:t>1/25/2026 am</a:t>
            </a:r>
          </a:p>
        </p:txBody>
      </p:sp>
      <p:sp>
        <p:nvSpPr>
          <p:cNvPr id="6" name="Footer Placeholder 5">
            <a:extLst>
              <a:ext uri="{FF2B5EF4-FFF2-40B4-BE49-F238E27FC236}">
                <a16:creationId xmlns:a16="http://schemas.microsoft.com/office/drawing/2014/main" id="{581B48F8-6755-7472-2A51-3526BA0F4EE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467895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0441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9603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7696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9218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55486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1151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06420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7458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392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4978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478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2969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39834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5408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960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3492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49" name="Group 48"/>
          <p:cNvGrpSpPr/>
          <p:nvPr/>
        </p:nvGrpSpPr>
        <p:grpSpPr>
          <a:xfrm>
            <a:off x="20421" y="749"/>
            <a:ext cx="1952272" cy="6852504"/>
            <a:chOff x="6627813" y="196102"/>
            <a:chExt cx="1952625" cy="5677649"/>
          </a:xfrm>
        </p:grpSpPr>
        <p:sp>
          <p:nvSpPr>
            <p:cNvPr id="50" name="Freeform 27"/>
            <p:cNvSpPr/>
            <p:nvPr/>
          </p:nvSpPr>
          <p:spPr bwMode="auto">
            <a:xfrm>
              <a:off x="6627813" y="19610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3/28/2026</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0709238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E19F3-EF07-5470-0D2B-EE038278546C}"/>
              </a:ext>
            </a:extLst>
          </p:cNvPr>
          <p:cNvSpPr>
            <a:spLocks noGrp="1"/>
          </p:cNvSpPr>
          <p:nvPr>
            <p:ph type="ctrTitle"/>
          </p:nvPr>
        </p:nvSpPr>
        <p:spPr>
          <a:xfrm>
            <a:off x="1578280" y="374359"/>
            <a:ext cx="6964588" cy="1938992"/>
          </a:xfrm>
        </p:spPr>
        <p:txBody>
          <a:bodyPr wrap="square" anchor="t" anchorCtr="0">
            <a:spAutoFit/>
          </a:bodyPr>
          <a:lstStyle/>
          <a:p>
            <a:pPr algn="r"/>
            <a:r>
              <a:rPr lang="en-US" sz="6000" b="1" dirty="0">
                <a:solidFill>
                  <a:schemeClr val="tx1"/>
                </a:solidFill>
              </a:rPr>
              <a:t>The Grace Of God Has Appeared</a:t>
            </a:r>
          </a:p>
        </p:txBody>
      </p:sp>
      <p:sp>
        <p:nvSpPr>
          <p:cNvPr id="3" name="Subtitle 2">
            <a:extLst>
              <a:ext uri="{FF2B5EF4-FFF2-40B4-BE49-F238E27FC236}">
                <a16:creationId xmlns:a16="http://schemas.microsoft.com/office/drawing/2014/main" id="{E9DBC1A2-5108-1512-95E6-7BDD5063BA15}"/>
              </a:ext>
            </a:extLst>
          </p:cNvPr>
          <p:cNvSpPr>
            <a:spLocks noGrp="1"/>
          </p:cNvSpPr>
          <p:nvPr>
            <p:ph type="subTitle" idx="1"/>
          </p:nvPr>
        </p:nvSpPr>
        <p:spPr>
          <a:xfrm>
            <a:off x="1942417" y="2325877"/>
            <a:ext cx="6600451" cy="1126283"/>
          </a:xfrm>
        </p:spPr>
        <p:txBody>
          <a:bodyPr>
            <a:normAutofit/>
          </a:bodyPr>
          <a:lstStyle/>
          <a:p>
            <a:pPr algn="r"/>
            <a:r>
              <a:rPr lang="en-US" sz="2800" b="1" dirty="0">
                <a:solidFill>
                  <a:schemeClr val="tx1"/>
                </a:solidFill>
              </a:rPr>
              <a:t>Titus 2:11-14</a:t>
            </a:r>
          </a:p>
        </p:txBody>
      </p:sp>
    </p:spTree>
    <p:extLst>
      <p:ext uri="{BB962C8B-B14F-4D97-AF65-F5344CB8AC3E}">
        <p14:creationId xmlns:p14="http://schemas.microsoft.com/office/powerpoint/2010/main" val="1208817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2B501-E6AE-124C-823B-92B541DAC2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B8F707-5294-7134-BBA8-9CFE0C9C87B9}"/>
              </a:ext>
            </a:extLst>
          </p:cNvPr>
          <p:cNvSpPr>
            <a:spLocks noGrp="1"/>
          </p:cNvSpPr>
          <p:nvPr>
            <p:ph idx="1"/>
          </p:nvPr>
        </p:nvSpPr>
        <p:spPr>
          <a:xfrm>
            <a:off x="1234440" y="1645920"/>
            <a:ext cx="7772400" cy="5042406"/>
          </a:xfrm>
        </p:spPr>
        <p:txBody>
          <a:bodyPr>
            <a:spAutoFit/>
          </a:bodyPr>
          <a:lstStyle/>
          <a:p>
            <a:r>
              <a:rPr lang="en-US" sz="2800" dirty="0"/>
              <a:t>What Jesus’ sacrifice did (verse 14):</a:t>
            </a:r>
          </a:p>
          <a:p>
            <a:pPr lvl="1"/>
            <a:r>
              <a:rPr lang="en-US" sz="2800" dirty="0"/>
              <a:t>Redeemed us “from all lawlessness” – So that we will not receive “the wages of sin” (Romans 6:23)</a:t>
            </a:r>
          </a:p>
          <a:p>
            <a:pPr lvl="1"/>
            <a:r>
              <a:rPr lang="en-US" sz="2800" dirty="0"/>
              <a:t>Purified us – Provided forgiveness</a:t>
            </a:r>
          </a:p>
          <a:p>
            <a:pPr lvl="2"/>
            <a:r>
              <a:rPr lang="en-US" sz="2800" dirty="0"/>
              <a:t>Ephesians 1:3-7 – “the forgiveness of our trespasses”</a:t>
            </a:r>
          </a:p>
          <a:p>
            <a:pPr lvl="1"/>
            <a:r>
              <a:rPr lang="en-US" sz="2800" dirty="0"/>
              <a:t>Made us “his own possession”</a:t>
            </a:r>
          </a:p>
          <a:p>
            <a:pPr lvl="2"/>
            <a:r>
              <a:rPr lang="en-US" sz="2800" dirty="0"/>
              <a:t>I Corinthians 6:19-20 – “… you were bought with a price”</a:t>
            </a:r>
          </a:p>
        </p:txBody>
      </p:sp>
      <p:sp>
        <p:nvSpPr>
          <p:cNvPr id="4" name="Title 1">
            <a:extLst>
              <a:ext uri="{FF2B5EF4-FFF2-40B4-BE49-F238E27FC236}">
                <a16:creationId xmlns:a16="http://schemas.microsoft.com/office/drawing/2014/main" id="{AD6B42DF-F66C-DC67-EFD7-B09284E61DC3}"/>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Is Seen In Jesus’ Sacrifice</a:t>
            </a:r>
          </a:p>
        </p:txBody>
      </p:sp>
    </p:spTree>
    <p:extLst>
      <p:ext uri="{BB962C8B-B14F-4D97-AF65-F5344CB8AC3E}">
        <p14:creationId xmlns:p14="http://schemas.microsoft.com/office/powerpoint/2010/main" val="1655714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80160" y="1308970"/>
            <a:ext cx="7772400" cy="5413790"/>
          </a:xfrm>
        </p:spPr>
        <p:txBody>
          <a:bodyPr wrap="square" anchor="t" anchorCtr="0">
            <a:spAutoFit/>
          </a:bodyPr>
          <a:lstStyle/>
          <a:p>
            <a:pPr marL="0" indent="0">
              <a:lnSpc>
                <a:spcPct val="95000"/>
              </a:lnSpc>
              <a:spcBef>
                <a:spcPts val="0"/>
              </a:spcBef>
              <a:buClr>
                <a:schemeClr val="bg1"/>
              </a:buClr>
              <a:buSzPct val="100000"/>
              <a:buNone/>
            </a:pPr>
            <a:r>
              <a:rPr lang="en-US" sz="2800" b="1" dirty="0">
                <a:solidFill>
                  <a:schemeClr val="tx1"/>
                </a:solidFill>
                <a:cs typeface="Arial" panose="020B0604020202020204" pitchFamily="34" charset="0"/>
              </a:rPr>
              <a:t>Hear the Word of God</a:t>
            </a:r>
          </a:p>
          <a:p>
            <a:pPr lvl="1">
              <a:lnSpc>
                <a:spcPct val="95000"/>
              </a:lnSpc>
              <a:spcBef>
                <a:spcPts val="0"/>
              </a:spcBef>
              <a:buClr>
                <a:schemeClr val="tx1"/>
              </a:buClr>
              <a:buSzPct val="100000"/>
              <a:buFont typeface="Arial" panose="020B0604020202020204" pitchFamily="34" charset="0"/>
              <a:buChar char="•"/>
            </a:pPr>
            <a:r>
              <a:rPr lang="en-US" sz="2800" dirty="0">
                <a:solidFill>
                  <a:schemeClr val="tx1"/>
                </a:solidFill>
                <a:cs typeface="Arial" panose="020B0604020202020204" pitchFamily="34" charset="0"/>
              </a:rPr>
              <a:t>James 1:21 – “… receive with meekness the implanted word, which is able to save your souls.”</a:t>
            </a:r>
          </a:p>
          <a:p>
            <a:pPr marL="0" indent="0">
              <a:lnSpc>
                <a:spcPct val="95000"/>
              </a:lnSpc>
              <a:spcBef>
                <a:spcPts val="0"/>
              </a:spcBef>
              <a:buClr>
                <a:schemeClr val="bg1"/>
              </a:buClr>
              <a:buSzPct val="100000"/>
              <a:buNone/>
            </a:pPr>
            <a:r>
              <a:rPr lang="en-US" sz="2800" b="1" dirty="0">
                <a:solidFill>
                  <a:schemeClr val="tx1"/>
                </a:solidFill>
                <a:cs typeface="Arial" panose="020B0604020202020204" pitchFamily="34" charset="0"/>
              </a:rPr>
              <a:t>Believe the Gospel message</a:t>
            </a:r>
          </a:p>
          <a:p>
            <a:pPr lvl="1">
              <a:lnSpc>
                <a:spcPct val="95000"/>
              </a:lnSpc>
              <a:spcBef>
                <a:spcPts val="0"/>
              </a:spcBef>
              <a:buClr>
                <a:schemeClr val="tx1"/>
              </a:buClr>
              <a:buSzPct val="100000"/>
              <a:buFont typeface="Arial" panose="020B0604020202020204" pitchFamily="34" charset="0"/>
              <a:buChar char="•"/>
            </a:pPr>
            <a:r>
              <a:rPr lang="en-US" sz="2800" dirty="0">
                <a:solidFill>
                  <a:schemeClr val="tx1"/>
                </a:solidFill>
                <a:cs typeface="Arial" panose="020B0604020202020204" pitchFamily="34" charset="0"/>
              </a:rPr>
              <a:t>Hebrews 11:6 – “</a:t>
            </a:r>
            <a:r>
              <a:rPr lang="en-US" sz="2800" dirty="0">
                <a:cs typeface="Arial" panose="020B0604020202020204" pitchFamily="34" charset="0"/>
              </a:rPr>
              <a:t>… whoever would draw near to God must believe that he exists and that he rewards those who seek him.</a:t>
            </a:r>
            <a:r>
              <a:rPr lang="en-US" sz="2800" dirty="0">
                <a:solidFill>
                  <a:schemeClr val="tx1"/>
                </a:solidFill>
                <a:cs typeface="Arial" panose="020B0604020202020204" pitchFamily="34" charset="0"/>
              </a:rPr>
              <a:t>”</a:t>
            </a:r>
          </a:p>
          <a:p>
            <a:pPr marL="0" indent="0">
              <a:lnSpc>
                <a:spcPct val="95000"/>
              </a:lnSpc>
              <a:spcBef>
                <a:spcPts val="0"/>
              </a:spcBef>
              <a:buClr>
                <a:schemeClr val="tx1"/>
              </a:buClr>
              <a:buSzPct val="100000"/>
              <a:buNone/>
            </a:pPr>
            <a:r>
              <a:rPr lang="en-US" sz="2800" b="1" dirty="0">
                <a:solidFill>
                  <a:schemeClr val="tx1"/>
                </a:solidFill>
                <a:cs typeface="Arial" panose="020B0604020202020204" pitchFamily="34" charset="0"/>
              </a:rPr>
              <a:t>Repent of your sins</a:t>
            </a:r>
          </a:p>
          <a:p>
            <a:pPr lvl="1">
              <a:lnSpc>
                <a:spcPct val="95000"/>
              </a:lnSpc>
              <a:spcBef>
                <a:spcPts val="0"/>
              </a:spcBef>
              <a:buClr>
                <a:schemeClr val="tx1"/>
              </a:buClr>
              <a:buSzPct val="100000"/>
              <a:buFont typeface="Arial" panose="020B0604020202020204" pitchFamily="34" charset="0"/>
              <a:buChar char="•"/>
            </a:pPr>
            <a:r>
              <a:rPr lang="en-US" sz="2800" dirty="0">
                <a:solidFill>
                  <a:schemeClr val="tx1"/>
                </a:solidFill>
                <a:cs typeface="Arial" panose="020B0604020202020204" pitchFamily="34" charset="0"/>
              </a:rPr>
              <a:t>Acts 3:19 – “Repent therefore, and turn again, that your sins may be blotted out”</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1280160" y="598994"/>
            <a:ext cx="7019365" cy="707886"/>
          </a:xfrm>
        </p:spPr>
        <p:txBody>
          <a:bodyPr wrap="square">
            <a:spAutoFit/>
          </a:bodyPr>
          <a:lstStyle/>
          <a:p>
            <a:pPr algn="l"/>
            <a:r>
              <a:rPr lang="en-US" sz="40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80160" y="1307592"/>
            <a:ext cx="7772400" cy="5475345"/>
          </a:xfrm>
        </p:spPr>
        <p:txBody>
          <a:bodyPr wrap="square">
            <a:spAutoFit/>
          </a:bodyPr>
          <a:lstStyle/>
          <a:p>
            <a:pPr marL="0" indent="0">
              <a:spcBef>
                <a:spcPts val="0"/>
              </a:spcBef>
              <a:spcAft>
                <a:spcPts val="600"/>
              </a:spcAft>
              <a:buClr>
                <a:schemeClr val="bg1"/>
              </a:buClr>
              <a:buSzPct val="100000"/>
              <a:buNone/>
            </a:pPr>
            <a:r>
              <a:rPr lang="en-US" sz="2800" b="1" dirty="0">
                <a:solidFill>
                  <a:schemeClr val="tx1"/>
                </a:solidFill>
                <a:cs typeface="Arial" panose="020B0604020202020204" pitchFamily="34" charset="0"/>
              </a:rPr>
              <a:t>Confess that Jesus is the Son of God</a:t>
            </a:r>
          </a:p>
          <a:p>
            <a:pPr lvl="1">
              <a:lnSpc>
                <a:spcPct val="90000"/>
              </a:lnSpc>
              <a:spcBef>
                <a:spcPts val="0"/>
              </a:spcBef>
              <a:spcAft>
                <a:spcPts val="600"/>
              </a:spcAft>
              <a:buClr>
                <a:schemeClr val="tx1"/>
              </a:buClr>
              <a:buSzPct val="100000"/>
              <a:buFont typeface="Arial" panose="020B0604020202020204" pitchFamily="34" charset="0"/>
              <a:buChar char="•"/>
            </a:pPr>
            <a:r>
              <a:rPr lang="en-US" sz="2800" dirty="0">
                <a:solidFill>
                  <a:schemeClr val="tx1"/>
                </a:solidFill>
                <a:cs typeface="Arial" panose="020B0604020202020204" pitchFamily="34" charset="0"/>
              </a:rPr>
              <a:t>Matthew 10:32 – “</a:t>
            </a:r>
            <a:r>
              <a:rPr lang="en-US" sz="2800" dirty="0">
                <a:cs typeface="Arial" panose="020B0604020202020204" pitchFamily="34" charset="0"/>
              </a:rPr>
              <a:t>Every one therefore who shall confess me before men, him will I also confess before my Father who is in heaven.</a:t>
            </a:r>
            <a:r>
              <a:rPr lang="en-US" sz="2800" dirty="0">
                <a:solidFill>
                  <a:schemeClr val="tx1"/>
                </a:solidFill>
                <a:cs typeface="Arial" panose="020B0604020202020204" pitchFamily="34" charset="0"/>
              </a:rPr>
              <a:t>”</a:t>
            </a:r>
          </a:p>
          <a:p>
            <a:pPr marL="0" indent="0">
              <a:lnSpc>
                <a:spcPct val="100000"/>
              </a:lnSpc>
              <a:spcBef>
                <a:spcPts val="0"/>
              </a:spcBef>
              <a:spcAft>
                <a:spcPts val="600"/>
              </a:spcAft>
              <a:buClrTx/>
              <a:buSzPct val="100000"/>
              <a:buNone/>
            </a:pPr>
            <a:r>
              <a:rPr lang="en-US" sz="2800" b="1" dirty="0">
                <a:solidFill>
                  <a:schemeClr val="tx1"/>
                </a:solidFill>
                <a:cs typeface="Arial" panose="020B0604020202020204" pitchFamily="34" charset="0"/>
              </a:rPr>
              <a:t>Be immersed in water</a:t>
            </a:r>
          </a:p>
          <a:p>
            <a:pPr lvl="1">
              <a:lnSpc>
                <a:spcPct val="100000"/>
              </a:lnSpc>
              <a:spcBef>
                <a:spcPts val="0"/>
              </a:spcBef>
              <a:spcAft>
                <a:spcPts val="600"/>
              </a:spcAft>
              <a:buClrTx/>
              <a:buSzPct val="100000"/>
              <a:buFont typeface="Arial" panose="020B0604020202020204" pitchFamily="34" charset="0"/>
              <a:buChar char="•"/>
            </a:pPr>
            <a:r>
              <a:rPr lang="en-US" sz="2800" dirty="0">
                <a:solidFill>
                  <a:schemeClr val="tx1"/>
                </a:solidFill>
                <a:cs typeface="Arial" panose="020B0604020202020204" pitchFamily="34" charset="0"/>
              </a:rPr>
              <a:t> Acts 2:38 – “Repent and be baptized every one of you …”</a:t>
            </a:r>
          </a:p>
          <a:p>
            <a:pPr marL="0" indent="0">
              <a:lnSpc>
                <a:spcPct val="100000"/>
              </a:lnSpc>
              <a:spcBef>
                <a:spcPts val="0"/>
              </a:spcBef>
              <a:spcAft>
                <a:spcPts val="600"/>
              </a:spcAft>
              <a:buClrTx/>
              <a:buSzPct val="100000"/>
              <a:buNone/>
            </a:pPr>
            <a:r>
              <a:rPr lang="en-US" sz="2800" b="1" dirty="0">
                <a:solidFill>
                  <a:schemeClr val="tx1"/>
                </a:solidFill>
                <a:cs typeface="Arial" panose="020B0604020202020204" pitchFamily="34" charset="0"/>
              </a:rPr>
              <a:t>Remain faithful</a:t>
            </a:r>
          </a:p>
          <a:p>
            <a:pPr lvl="1">
              <a:spcBef>
                <a:spcPts val="0"/>
              </a:spcBef>
              <a:spcAft>
                <a:spcPts val="600"/>
              </a:spcAft>
              <a:buClrTx/>
              <a:buSzPct val="100000"/>
              <a:buFont typeface="Arial" panose="020B0604020202020204" pitchFamily="34" charset="0"/>
              <a:buChar char="•"/>
            </a:pPr>
            <a:r>
              <a:rPr lang="en-US" sz="2800" dirty="0">
                <a:solidFill>
                  <a:schemeClr val="tx1"/>
                </a:solidFill>
                <a:cs typeface="Arial" panose="020B0604020202020204" pitchFamily="34" charset="0"/>
              </a:rPr>
              <a:t>I Corinthians 15:1-2 – “if you hold fast to the word I preached to you – unless you believed in vain”</a:t>
            </a:r>
          </a:p>
        </p:txBody>
      </p:sp>
      <p:sp>
        <p:nvSpPr>
          <p:cNvPr id="4" name="Title 1">
            <a:extLst>
              <a:ext uri="{FF2B5EF4-FFF2-40B4-BE49-F238E27FC236}">
                <a16:creationId xmlns:a16="http://schemas.microsoft.com/office/drawing/2014/main" id="{9F06194C-53A4-6F63-28A2-20FA7D640D5E}"/>
              </a:ext>
            </a:extLst>
          </p:cNvPr>
          <p:cNvSpPr>
            <a:spLocks noGrp="1"/>
          </p:cNvSpPr>
          <p:nvPr>
            <p:ph type="title"/>
          </p:nvPr>
        </p:nvSpPr>
        <p:spPr>
          <a:xfrm>
            <a:off x="1280160" y="598994"/>
            <a:ext cx="7019365" cy="707886"/>
          </a:xfrm>
        </p:spPr>
        <p:txBody>
          <a:bodyPr wrap="square">
            <a:spAutoFit/>
          </a:bodyPr>
          <a:lstStyle/>
          <a:p>
            <a:pPr algn="l"/>
            <a:r>
              <a:rPr lang="en-US" sz="40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67C27-E368-D641-A5F8-12378D776B6A}"/>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Has Appeared</a:t>
            </a:r>
          </a:p>
        </p:txBody>
      </p:sp>
      <p:sp>
        <p:nvSpPr>
          <p:cNvPr id="3" name="Content Placeholder 2">
            <a:extLst>
              <a:ext uri="{FF2B5EF4-FFF2-40B4-BE49-F238E27FC236}">
                <a16:creationId xmlns:a16="http://schemas.microsoft.com/office/drawing/2014/main" id="{A1EF244B-8485-9E8D-3FC0-D4C7EEDD789C}"/>
              </a:ext>
            </a:extLst>
          </p:cNvPr>
          <p:cNvSpPr>
            <a:spLocks noGrp="1"/>
          </p:cNvSpPr>
          <p:nvPr>
            <p:ph idx="1"/>
          </p:nvPr>
        </p:nvSpPr>
        <p:spPr>
          <a:xfrm>
            <a:off x="1234440" y="1645920"/>
            <a:ext cx="7772400" cy="5216813"/>
          </a:xfrm>
        </p:spPr>
        <p:txBody>
          <a:bodyPr>
            <a:spAutoFit/>
          </a:bodyPr>
          <a:lstStyle/>
          <a:p>
            <a:pPr>
              <a:spcBef>
                <a:spcPts val="600"/>
              </a:spcBef>
            </a:pPr>
            <a:r>
              <a:rPr lang="en-US" sz="2800" dirty="0">
                <a:solidFill>
                  <a:schemeClr val="tx1"/>
                </a:solidFill>
              </a:rPr>
              <a:t>That it “has appeared” implies:</a:t>
            </a:r>
          </a:p>
          <a:p>
            <a:pPr lvl="1">
              <a:spcBef>
                <a:spcPts val="600"/>
              </a:spcBef>
            </a:pPr>
            <a:r>
              <a:rPr lang="en-US" sz="2800" dirty="0">
                <a:solidFill>
                  <a:schemeClr val="tx1"/>
                </a:solidFill>
              </a:rPr>
              <a:t>It was previously hidden – though shown in some aspects</a:t>
            </a:r>
          </a:p>
          <a:p>
            <a:pPr lvl="2">
              <a:spcBef>
                <a:spcPts val="600"/>
              </a:spcBef>
            </a:pPr>
            <a:r>
              <a:rPr lang="en-US" sz="2800" dirty="0">
                <a:solidFill>
                  <a:schemeClr val="tx1"/>
                </a:solidFill>
              </a:rPr>
              <a:t>Deuteronomy 6:10-12 – “… God brings you into the land …”</a:t>
            </a:r>
          </a:p>
          <a:p>
            <a:pPr lvl="2">
              <a:spcBef>
                <a:spcPts val="600"/>
              </a:spcBef>
            </a:pPr>
            <a:r>
              <a:rPr lang="en-US" sz="2800" dirty="0">
                <a:solidFill>
                  <a:schemeClr val="tx1"/>
                </a:solidFill>
              </a:rPr>
              <a:t>Deuteronomy 7:6-8 – “… God has chosen you to be a people for his treasured possession”</a:t>
            </a:r>
          </a:p>
          <a:p>
            <a:pPr lvl="1">
              <a:spcBef>
                <a:spcPts val="600"/>
              </a:spcBef>
            </a:pPr>
            <a:r>
              <a:rPr lang="en-US" sz="2800" dirty="0">
                <a:solidFill>
                  <a:schemeClr val="tx1"/>
                </a:solidFill>
              </a:rPr>
              <a:t>It was fully realized in Christ</a:t>
            </a:r>
          </a:p>
          <a:p>
            <a:pPr lvl="2">
              <a:spcBef>
                <a:spcPts val="600"/>
              </a:spcBef>
            </a:pPr>
            <a:r>
              <a:rPr lang="en-US" sz="2800" dirty="0">
                <a:solidFill>
                  <a:schemeClr val="tx1"/>
                </a:solidFill>
              </a:rPr>
              <a:t>John 1:14-17 – “grace and truth came through Jesus Christ</a:t>
            </a:r>
          </a:p>
        </p:txBody>
      </p:sp>
    </p:spTree>
    <p:extLst>
      <p:ext uri="{BB962C8B-B14F-4D97-AF65-F5344CB8AC3E}">
        <p14:creationId xmlns:p14="http://schemas.microsoft.com/office/powerpoint/2010/main" val="3945531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4364A7-BED1-4EED-B533-461E9D244DFE}"/>
              </a:ext>
            </a:extLst>
          </p:cNvPr>
          <p:cNvSpPr>
            <a:spLocks noGrp="1"/>
          </p:cNvSpPr>
          <p:nvPr>
            <p:ph idx="1"/>
          </p:nvPr>
        </p:nvSpPr>
        <p:spPr>
          <a:xfrm>
            <a:off x="1234439" y="1645920"/>
            <a:ext cx="7772400" cy="5262979"/>
          </a:xfrm>
        </p:spPr>
        <p:txBody>
          <a:bodyPr>
            <a:spAutoFit/>
          </a:bodyPr>
          <a:lstStyle/>
          <a:p>
            <a:pPr>
              <a:spcBef>
                <a:spcPts val="0"/>
              </a:spcBef>
            </a:pPr>
            <a:r>
              <a:rPr lang="en-US" sz="2800" dirty="0">
                <a:solidFill>
                  <a:schemeClr val="tx1"/>
                </a:solidFill>
              </a:rPr>
              <a:t>That it “has appeared” implies:</a:t>
            </a:r>
          </a:p>
          <a:p>
            <a:pPr lvl="1">
              <a:spcBef>
                <a:spcPts val="0"/>
              </a:spcBef>
            </a:pPr>
            <a:r>
              <a:rPr lang="en-US" sz="2800" dirty="0">
                <a:solidFill>
                  <a:schemeClr val="tx1"/>
                </a:solidFill>
              </a:rPr>
              <a:t>It could not be found without God revealing it – we were “helpless” (NASV) without it</a:t>
            </a:r>
          </a:p>
          <a:p>
            <a:pPr lvl="2">
              <a:spcBef>
                <a:spcPts val="0"/>
              </a:spcBef>
            </a:pPr>
            <a:r>
              <a:rPr lang="en-US" sz="2800" dirty="0">
                <a:solidFill>
                  <a:schemeClr val="tx1"/>
                </a:solidFill>
              </a:rPr>
              <a:t>Romans 5:6 – “… while we were still weak”</a:t>
            </a:r>
          </a:p>
          <a:p>
            <a:pPr>
              <a:spcBef>
                <a:spcPts val="0"/>
              </a:spcBef>
            </a:pPr>
            <a:r>
              <a:rPr lang="en-US" sz="2800" dirty="0">
                <a:solidFill>
                  <a:schemeClr val="tx1"/>
                </a:solidFill>
              </a:rPr>
              <a:t>It is impossible to be saved from sin without God’s grace</a:t>
            </a:r>
          </a:p>
          <a:p>
            <a:pPr lvl="1">
              <a:spcBef>
                <a:spcPts val="0"/>
              </a:spcBef>
            </a:pPr>
            <a:r>
              <a:rPr lang="en-US" sz="2800" dirty="0">
                <a:solidFill>
                  <a:schemeClr val="tx1"/>
                </a:solidFill>
              </a:rPr>
              <a:t>Romans 3:23 – “… all have sinned …”</a:t>
            </a:r>
          </a:p>
          <a:p>
            <a:pPr lvl="1">
              <a:spcBef>
                <a:spcPts val="0"/>
              </a:spcBef>
            </a:pPr>
            <a:r>
              <a:rPr lang="en-US" sz="2800" dirty="0">
                <a:solidFill>
                  <a:schemeClr val="tx1"/>
                </a:solidFill>
              </a:rPr>
              <a:t>Ephesians 2:8 – “… by grace you have been saved …”</a:t>
            </a:r>
          </a:p>
          <a:p>
            <a:pPr lvl="1">
              <a:spcBef>
                <a:spcPts val="0"/>
              </a:spcBef>
            </a:pPr>
            <a:r>
              <a:rPr lang="en-US" sz="2800" dirty="0">
                <a:solidFill>
                  <a:schemeClr val="tx1"/>
                </a:solidFill>
              </a:rPr>
              <a:t>cf. Romans 6:23 – “the free gift of God”</a:t>
            </a:r>
          </a:p>
        </p:txBody>
      </p:sp>
      <p:sp>
        <p:nvSpPr>
          <p:cNvPr id="4" name="Title 1">
            <a:extLst>
              <a:ext uri="{FF2B5EF4-FFF2-40B4-BE49-F238E27FC236}">
                <a16:creationId xmlns:a16="http://schemas.microsoft.com/office/drawing/2014/main" id="{C1BDBFE7-83F1-18CC-3021-9C5ECBC97082}"/>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Has Appeared</a:t>
            </a:r>
          </a:p>
        </p:txBody>
      </p:sp>
    </p:spTree>
    <p:extLst>
      <p:ext uri="{BB962C8B-B14F-4D97-AF65-F5344CB8AC3E}">
        <p14:creationId xmlns:p14="http://schemas.microsoft.com/office/powerpoint/2010/main" val="72203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77EC57-FA9A-14F3-C61B-86FD273CABB2}"/>
              </a:ext>
            </a:extLst>
          </p:cNvPr>
          <p:cNvSpPr>
            <a:spLocks noGrp="1"/>
          </p:cNvSpPr>
          <p:nvPr>
            <p:ph idx="1"/>
          </p:nvPr>
        </p:nvSpPr>
        <p:spPr>
          <a:xfrm>
            <a:off x="1234440" y="1645920"/>
            <a:ext cx="7772400" cy="4052391"/>
          </a:xfrm>
        </p:spPr>
        <p:txBody>
          <a:bodyPr wrap="square">
            <a:spAutoFit/>
          </a:bodyPr>
          <a:lstStyle/>
          <a:p>
            <a:r>
              <a:rPr lang="en-US" sz="2800" dirty="0">
                <a:solidFill>
                  <a:schemeClr val="tx1"/>
                </a:solidFill>
              </a:rPr>
              <a:t>And has been extended to all</a:t>
            </a:r>
          </a:p>
          <a:p>
            <a:pPr lvl="1"/>
            <a:r>
              <a:rPr lang="en-US" sz="2800" dirty="0">
                <a:solidFill>
                  <a:schemeClr val="tx1"/>
                </a:solidFill>
              </a:rPr>
              <a:t>Jesus died for all, not just a few</a:t>
            </a:r>
          </a:p>
          <a:p>
            <a:pPr lvl="2"/>
            <a:r>
              <a:rPr lang="en-US" sz="2800" dirty="0">
                <a:solidFill>
                  <a:schemeClr val="tx1"/>
                </a:solidFill>
              </a:rPr>
              <a:t>John 3:16 – “... whoever believes in him ...”</a:t>
            </a:r>
          </a:p>
          <a:p>
            <a:pPr lvl="1"/>
            <a:r>
              <a:rPr lang="en-US" sz="2800" dirty="0">
                <a:solidFill>
                  <a:schemeClr val="tx1"/>
                </a:solidFill>
              </a:rPr>
              <a:t>God is impartial</a:t>
            </a:r>
          </a:p>
          <a:p>
            <a:pPr lvl="2"/>
            <a:r>
              <a:rPr lang="en-US" sz="2800" dirty="0">
                <a:solidFill>
                  <a:schemeClr val="tx1"/>
                </a:solidFill>
              </a:rPr>
              <a:t>Acts 10:34-35 – “… anyone who fears him and does what is right is acceptable to him”</a:t>
            </a:r>
          </a:p>
        </p:txBody>
      </p:sp>
      <p:sp>
        <p:nvSpPr>
          <p:cNvPr id="4" name="Title 1">
            <a:extLst>
              <a:ext uri="{FF2B5EF4-FFF2-40B4-BE49-F238E27FC236}">
                <a16:creationId xmlns:a16="http://schemas.microsoft.com/office/drawing/2014/main" id="{215FCB37-E154-6835-B263-AB5187228C8C}"/>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Has Appeared</a:t>
            </a:r>
          </a:p>
        </p:txBody>
      </p:sp>
    </p:spTree>
    <p:extLst>
      <p:ext uri="{BB962C8B-B14F-4D97-AF65-F5344CB8AC3E}">
        <p14:creationId xmlns:p14="http://schemas.microsoft.com/office/powerpoint/2010/main" val="1860282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13413B-9810-F572-DFAD-CAFF50697A7D}"/>
              </a:ext>
            </a:extLst>
          </p:cNvPr>
          <p:cNvSpPr>
            <a:spLocks noGrp="1"/>
          </p:cNvSpPr>
          <p:nvPr>
            <p:ph idx="1"/>
          </p:nvPr>
        </p:nvSpPr>
        <p:spPr>
          <a:xfrm>
            <a:off x="1234439" y="1645920"/>
            <a:ext cx="7772400" cy="5262979"/>
          </a:xfrm>
        </p:spPr>
        <p:txBody>
          <a:bodyPr>
            <a:spAutoFit/>
          </a:bodyPr>
          <a:lstStyle/>
          <a:p>
            <a:pPr>
              <a:spcBef>
                <a:spcPts val="0"/>
              </a:spcBef>
            </a:pPr>
            <a:r>
              <a:rPr lang="en-US" sz="2800" dirty="0">
                <a:solidFill>
                  <a:schemeClr val="tx1"/>
                </a:solidFill>
              </a:rPr>
              <a:t>Because salvation by grace is conditional</a:t>
            </a:r>
          </a:p>
          <a:p>
            <a:pPr lvl="1">
              <a:spcBef>
                <a:spcPts val="0"/>
              </a:spcBef>
            </a:pPr>
            <a:r>
              <a:rPr lang="en-US" sz="2800" dirty="0">
                <a:solidFill>
                  <a:schemeClr val="tx1"/>
                </a:solidFill>
              </a:rPr>
              <a:t>Offering salvation and not telling us how to obtain it would not benefit us</a:t>
            </a:r>
          </a:p>
          <a:p>
            <a:pPr lvl="2">
              <a:spcBef>
                <a:spcPts val="0"/>
              </a:spcBef>
            </a:pPr>
            <a:r>
              <a:rPr lang="en-US" sz="2800" dirty="0">
                <a:solidFill>
                  <a:schemeClr val="tx1"/>
                </a:solidFill>
              </a:rPr>
              <a:t>For initial obedience</a:t>
            </a:r>
          </a:p>
          <a:p>
            <a:pPr lvl="3">
              <a:spcBef>
                <a:spcPts val="0"/>
              </a:spcBef>
            </a:pPr>
            <a:r>
              <a:rPr lang="en-US" sz="2800" dirty="0">
                <a:solidFill>
                  <a:schemeClr val="tx1"/>
                </a:solidFill>
              </a:rPr>
              <a:t>Matthew 7:13-14 – “Enter by the narrow gate”</a:t>
            </a:r>
          </a:p>
          <a:p>
            <a:pPr lvl="3">
              <a:spcBef>
                <a:spcPts val="0"/>
              </a:spcBef>
            </a:pPr>
            <a:r>
              <a:rPr lang="en-US" sz="2800" dirty="0">
                <a:solidFill>
                  <a:schemeClr val="tx1"/>
                </a:solidFill>
              </a:rPr>
              <a:t>Hebrews 11:6 – “… must believe that he exists …”</a:t>
            </a:r>
          </a:p>
          <a:p>
            <a:pPr lvl="3">
              <a:spcBef>
                <a:spcPts val="0"/>
              </a:spcBef>
            </a:pPr>
            <a:r>
              <a:rPr lang="en-US" sz="2800" dirty="0">
                <a:solidFill>
                  <a:schemeClr val="tx1"/>
                </a:solidFill>
              </a:rPr>
              <a:t>Romans 10:9-10 – “… confess with your mouth …”</a:t>
            </a:r>
          </a:p>
          <a:p>
            <a:pPr lvl="3">
              <a:spcBef>
                <a:spcPts val="0"/>
              </a:spcBef>
            </a:pPr>
            <a:r>
              <a:rPr lang="en-US" sz="2800" dirty="0">
                <a:solidFill>
                  <a:schemeClr val="tx1"/>
                </a:solidFill>
              </a:rPr>
              <a:t>Acts 2:38 – “be baptized every one”</a:t>
            </a:r>
          </a:p>
        </p:txBody>
      </p:sp>
      <p:sp>
        <p:nvSpPr>
          <p:cNvPr id="4" name="Title 1">
            <a:extLst>
              <a:ext uri="{FF2B5EF4-FFF2-40B4-BE49-F238E27FC236}">
                <a16:creationId xmlns:a16="http://schemas.microsoft.com/office/drawing/2014/main" id="{F0C63EB0-DF67-58F0-8208-54E0A39200A2}"/>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Instructs Us</a:t>
            </a:r>
          </a:p>
        </p:txBody>
      </p:sp>
    </p:spTree>
    <p:extLst>
      <p:ext uri="{BB962C8B-B14F-4D97-AF65-F5344CB8AC3E}">
        <p14:creationId xmlns:p14="http://schemas.microsoft.com/office/powerpoint/2010/main" val="3961812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9E500-07B3-0D32-D78C-1E272AC3F9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DA12BA-6FBA-8AC4-BC6D-FAFF2A7F4FE6}"/>
              </a:ext>
            </a:extLst>
          </p:cNvPr>
          <p:cNvSpPr>
            <a:spLocks noGrp="1"/>
          </p:cNvSpPr>
          <p:nvPr>
            <p:ph idx="1"/>
          </p:nvPr>
        </p:nvSpPr>
        <p:spPr>
          <a:xfrm>
            <a:off x="1234439" y="1645920"/>
            <a:ext cx="7772400" cy="3194721"/>
          </a:xfrm>
        </p:spPr>
        <p:txBody>
          <a:bodyPr>
            <a:spAutoFit/>
          </a:bodyPr>
          <a:lstStyle/>
          <a:p>
            <a:pPr>
              <a:lnSpc>
                <a:spcPct val="90000"/>
              </a:lnSpc>
              <a:spcBef>
                <a:spcPts val="0"/>
              </a:spcBef>
            </a:pPr>
            <a:r>
              <a:rPr lang="en-US" sz="2800" dirty="0">
                <a:solidFill>
                  <a:schemeClr val="tx1"/>
                </a:solidFill>
              </a:rPr>
              <a:t>Because salvation by grace is conditional</a:t>
            </a:r>
          </a:p>
          <a:p>
            <a:pPr lvl="1">
              <a:lnSpc>
                <a:spcPct val="90000"/>
              </a:lnSpc>
              <a:spcBef>
                <a:spcPts val="0"/>
              </a:spcBef>
            </a:pPr>
            <a:r>
              <a:rPr lang="en-US" sz="2800" dirty="0">
                <a:solidFill>
                  <a:schemeClr val="tx1"/>
                </a:solidFill>
              </a:rPr>
              <a:t>Offering salvation and not telling us how to obtain it would not benefit us</a:t>
            </a:r>
          </a:p>
          <a:p>
            <a:pPr lvl="2">
              <a:lnSpc>
                <a:spcPct val="90000"/>
              </a:lnSpc>
              <a:spcBef>
                <a:spcPts val="0"/>
              </a:spcBef>
            </a:pPr>
            <a:r>
              <a:rPr lang="en-US" sz="2800" dirty="0">
                <a:solidFill>
                  <a:schemeClr val="tx1"/>
                </a:solidFill>
              </a:rPr>
              <a:t>For Christians</a:t>
            </a:r>
          </a:p>
          <a:p>
            <a:pPr lvl="3">
              <a:lnSpc>
                <a:spcPct val="90000"/>
              </a:lnSpc>
              <a:spcBef>
                <a:spcPts val="0"/>
              </a:spcBef>
            </a:pPr>
            <a:r>
              <a:rPr lang="en-US" sz="2800" dirty="0">
                <a:solidFill>
                  <a:schemeClr val="tx1"/>
                </a:solidFill>
              </a:rPr>
              <a:t>II Corinthians 6:1 – “… not to receive the grace of God in vain”</a:t>
            </a:r>
          </a:p>
          <a:p>
            <a:pPr lvl="3">
              <a:lnSpc>
                <a:spcPct val="90000"/>
              </a:lnSpc>
              <a:spcBef>
                <a:spcPts val="0"/>
              </a:spcBef>
            </a:pPr>
            <a:r>
              <a:rPr lang="en-US" sz="2800" dirty="0">
                <a:solidFill>
                  <a:schemeClr val="tx1"/>
                </a:solidFill>
              </a:rPr>
              <a:t>Revelation 2:10 – “Be faithful unto death”</a:t>
            </a:r>
          </a:p>
        </p:txBody>
      </p:sp>
      <p:sp>
        <p:nvSpPr>
          <p:cNvPr id="4" name="Title 1">
            <a:extLst>
              <a:ext uri="{FF2B5EF4-FFF2-40B4-BE49-F238E27FC236}">
                <a16:creationId xmlns:a16="http://schemas.microsoft.com/office/drawing/2014/main" id="{ED3C7909-246C-8974-C6DF-F692AF94ABFD}"/>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Instructs Us</a:t>
            </a:r>
          </a:p>
        </p:txBody>
      </p:sp>
    </p:spTree>
    <p:extLst>
      <p:ext uri="{BB962C8B-B14F-4D97-AF65-F5344CB8AC3E}">
        <p14:creationId xmlns:p14="http://schemas.microsoft.com/office/powerpoint/2010/main" val="199698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B65558-5022-DC68-1075-846D2630217C}"/>
              </a:ext>
            </a:extLst>
          </p:cNvPr>
          <p:cNvSpPr>
            <a:spLocks noGrp="1"/>
          </p:cNvSpPr>
          <p:nvPr>
            <p:ph idx="1"/>
          </p:nvPr>
        </p:nvSpPr>
        <p:spPr>
          <a:xfrm>
            <a:off x="1234439" y="1645920"/>
            <a:ext cx="7772400" cy="4924425"/>
          </a:xfrm>
        </p:spPr>
        <p:txBody>
          <a:bodyPr>
            <a:spAutoFit/>
          </a:bodyPr>
          <a:lstStyle/>
          <a:p>
            <a:pPr>
              <a:lnSpc>
                <a:spcPct val="90000"/>
              </a:lnSpc>
              <a:spcBef>
                <a:spcPts val="600"/>
              </a:spcBef>
            </a:pPr>
            <a:r>
              <a:rPr lang="en-US" sz="2800" dirty="0">
                <a:solidFill>
                  <a:schemeClr val="tx1"/>
                </a:solidFill>
              </a:rPr>
              <a:t>That we are to renounce:</a:t>
            </a:r>
          </a:p>
          <a:p>
            <a:pPr lvl="1">
              <a:lnSpc>
                <a:spcPct val="90000"/>
              </a:lnSpc>
              <a:spcBef>
                <a:spcPts val="600"/>
              </a:spcBef>
            </a:pPr>
            <a:r>
              <a:rPr lang="en-US" sz="2800" dirty="0">
                <a:solidFill>
                  <a:schemeClr val="tx1"/>
                </a:solidFill>
              </a:rPr>
              <a:t>Ungodliness – Romans 3:23 – “… fall short of the glory of God”</a:t>
            </a:r>
          </a:p>
          <a:p>
            <a:pPr lvl="1">
              <a:lnSpc>
                <a:spcPct val="90000"/>
              </a:lnSpc>
              <a:spcBef>
                <a:spcPts val="600"/>
              </a:spcBef>
            </a:pPr>
            <a:r>
              <a:rPr lang="en-US" sz="2800" dirty="0">
                <a:solidFill>
                  <a:schemeClr val="tx1"/>
                </a:solidFill>
              </a:rPr>
              <a:t>Worldly lusts – I John 2:15-16 –</a:t>
            </a:r>
            <a:br>
              <a:rPr lang="en-US" sz="2800" dirty="0">
                <a:solidFill>
                  <a:schemeClr val="tx1"/>
                </a:solidFill>
              </a:rPr>
            </a:br>
            <a:r>
              <a:rPr lang="en-US" sz="2800" dirty="0">
                <a:solidFill>
                  <a:schemeClr val="tx1"/>
                </a:solidFill>
              </a:rPr>
              <a:t>“… not from the Father …”</a:t>
            </a:r>
          </a:p>
          <a:p>
            <a:pPr>
              <a:spcBef>
                <a:spcPts val="600"/>
              </a:spcBef>
            </a:pPr>
            <a:r>
              <a:rPr lang="en-US" sz="2800" dirty="0">
                <a:solidFill>
                  <a:schemeClr val="tx1"/>
                </a:solidFill>
              </a:rPr>
              <a:t>We are to live in a certain way:</a:t>
            </a:r>
          </a:p>
          <a:p>
            <a:pPr lvl="1">
              <a:spcBef>
                <a:spcPts val="600"/>
              </a:spcBef>
            </a:pPr>
            <a:r>
              <a:rPr lang="en-US" sz="2600" dirty="0">
                <a:solidFill>
                  <a:schemeClr val="tx1"/>
                </a:solidFill>
              </a:rPr>
              <a:t>Soberly – Give thought to what we are doing</a:t>
            </a:r>
          </a:p>
          <a:p>
            <a:pPr lvl="1">
              <a:spcBef>
                <a:spcPts val="600"/>
              </a:spcBef>
            </a:pPr>
            <a:r>
              <a:rPr lang="en-US" sz="2600" dirty="0">
                <a:solidFill>
                  <a:schemeClr val="tx1"/>
                </a:solidFill>
              </a:rPr>
              <a:t>Righteously – In harmony with God’s Word</a:t>
            </a:r>
          </a:p>
          <a:p>
            <a:pPr lvl="1">
              <a:spcBef>
                <a:spcPts val="600"/>
              </a:spcBef>
            </a:pPr>
            <a:r>
              <a:rPr lang="en-US" sz="2600" dirty="0">
                <a:solidFill>
                  <a:schemeClr val="tx1"/>
                </a:solidFill>
              </a:rPr>
              <a:t>Godly – In harmony with the character and nature of God</a:t>
            </a:r>
          </a:p>
        </p:txBody>
      </p:sp>
      <p:sp>
        <p:nvSpPr>
          <p:cNvPr id="4" name="Title 1">
            <a:extLst>
              <a:ext uri="{FF2B5EF4-FFF2-40B4-BE49-F238E27FC236}">
                <a16:creationId xmlns:a16="http://schemas.microsoft.com/office/drawing/2014/main" id="{06D981B7-530E-8638-881F-42E2D958C860}"/>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Instructs Us</a:t>
            </a:r>
          </a:p>
        </p:txBody>
      </p:sp>
    </p:spTree>
    <p:extLst>
      <p:ext uri="{BB962C8B-B14F-4D97-AF65-F5344CB8AC3E}">
        <p14:creationId xmlns:p14="http://schemas.microsoft.com/office/powerpoint/2010/main" val="40169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1801A1-7CEA-8AF5-7801-5578BE6B5632}"/>
              </a:ext>
            </a:extLst>
          </p:cNvPr>
          <p:cNvSpPr>
            <a:spLocks noGrp="1"/>
          </p:cNvSpPr>
          <p:nvPr>
            <p:ph idx="1"/>
          </p:nvPr>
        </p:nvSpPr>
        <p:spPr>
          <a:xfrm>
            <a:off x="1234440" y="1645920"/>
            <a:ext cx="7772400" cy="4832092"/>
          </a:xfrm>
        </p:spPr>
        <p:txBody>
          <a:bodyPr>
            <a:spAutoFit/>
          </a:bodyPr>
          <a:lstStyle/>
          <a:p>
            <a:pPr>
              <a:spcBef>
                <a:spcPts val="0"/>
              </a:spcBef>
            </a:pPr>
            <a:r>
              <a:rPr lang="en-US" sz="2800" dirty="0">
                <a:solidFill>
                  <a:schemeClr val="tx1"/>
                </a:solidFill>
              </a:rPr>
              <a:t>A “blessed hope” (verse 13)</a:t>
            </a:r>
          </a:p>
          <a:p>
            <a:pPr lvl="1">
              <a:spcBef>
                <a:spcPts val="0"/>
              </a:spcBef>
            </a:pPr>
            <a:r>
              <a:rPr lang="en-US" sz="2800" dirty="0">
                <a:solidFill>
                  <a:schemeClr val="tx1"/>
                </a:solidFill>
              </a:rPr>
              <a:t>Ephesians 2:12-13 – “… brought near by the blood of Christ”</a:t>
            </a:r>
          </a:p>
          <a:p>
            <a:pPr>
              <a:spcBef>
                <a:spcPts val="0"/>
              </a:spcBef>
            </a:pPr>
            <a:r>
              <a:rPr lang="en-US" sz="2800" dirty="0">
                <a:solidFill>
                  <a:schemeClr val="tx1"/>
                </a:solidFill>
              </a:rPr>
              <a:t>The hope will be realized when Jesus returns</a:t>
            </a:r>
          </a:p>
          <a:p>
            <a:pPr lvl="1">
              <a:spcBef>
                <a:spcPts val="0"/>
              </a:spcBef>
            </a:pPr>
            <a:r>
              <a:rPr lang="en-US" sz="2800" dirty="0">
                <a:solidFill>
                  <a:schemeClr val="tx1"/>
                </a:solidFill>
              </a:rPr>
              <a:t>I Peter 1:3-5 – “… a salvation ready to be revealed in the last time”</a:t>
            </a:r>
          </a:p>
          <a:p>
            <a:pPr lvl="1">
              <a:spcBef>
                <a:spcPts val="0"/>
              </a:spcBef>
            </a:pPr>
            <a:r>
              <a:rPr lang="en-US" sz="2800" dirty="0">
                <a:solidFill>
                  <a:schemeClr val="tx1"/>
                </a:solidFill>
              </a:rPr>
              <a:t>Philippians 3:20-21 – “… our citizenship is in heaven”</a:t>
            </a:r>
          </a:p>
          <a:p>
            <a:pPr>
              <a:spcBef>
                <a:spcPts val="0"/>
              </a:spcBef>
            </a:pPr>
            <a:r>
              <a:rPr lang="en-US" sz="2800" dirty="0">
                <a:solidFill>
                  <a:schemeClr val="tx1"/>
                </a:solidFill>
              </a:rPr>
              <a:t>Jesus promises heavenly rewards</a:t>
            </a:r>
          </a:p>
          <a:p>
            <a:pPr lvl="1">
              <a:spcBef>
                <a:spcPts val="0"/>
              </a:spcBef>
            </a:pPr>
            <a:r>
              <a:rPr lang="en-US" sz="2800" dirty="0">
                <a:solidFill>
                  <a:schemeClr val="tx1"/>
                </a:solidFill>
              </a:rPr>
              <a:t>John 16:33 – “… you may have peace”</a:t>
            </a:r>
          </a:p>
        </p:txBody>
      </p:sp>
      <p:sp>
        <p:nvSpPr>
          <p:cNvPr id="4" name="Title 1">
            <a:extLst>
              <a:ext uri="{FF2B5EF4-FFF2-40B4-BE49-F238E27FC236}">
                <a16:creationId xmlns:a16="http://schemas.microsoft.com/office/drawing/2014/main" id="{4C7A9E64-1CBE-122D-A588-F7AC4C08806C}"/>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Provides Hope</a:t>
            </a:r>
          </a:p>
        </p:txBody>
      </p:sp>
    </p:spTree>
    <p:extLst>
      <p:ext uri="{BB962C8B-B14F-4D97-AF65-F5344CB8AC3E}">
        <p14:creationId xmlns:p14="http://schemas.microsoft.com/office/powerpoint/2010/main" val="106761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5AA6DCB-CEA9-AE74-EE6C-3FA42CA3DA34}"/>
              </a:ext>
            </a:extLst>
          </p:cNvPr>
          <p:cNvSpPr>
            <a:spLocks noGrp="1"/>
          </p:cNvSpPr>
          <p:nvPr>
            <p:ph idx="1"/>
          </p:nvPr>
        </p:nvSpPr>
        <p:spPr>
          <a:xfrm>
            <a:off x="1234440" y="1645920"/>
            <a:ext cx="7772400" cy="5134739"/>
          </a:xfrm>
        </p:spPr>
        <p:txBody>
          <a:bodyPr>
            <a:spAutoFit/>
          </a:bodyPr>
          <a:lstStyle/>
          <a:p>
            <a:r>
              <a:rPr lang="en-US" sz="2800" dirty="0"/>
              <a:t>The ultimate demonstration of God’s grace</a:t>
            </a:r>
          </a:p>
          <a:p>
            <a:pPr lvl="1"/>
            <a:r>
              <a:rPr lang="en-US" sz="2600" dirty="0"/>
              <a:t>John 15:13 – “Greater love has no one than this”</a:t>
            </a:r>
          </a:p>
          <a:p>
            <a:pPr lvl="1"/>
            <a:r>
              <a:rPr lang="en-US" sz="2600" dirty="0"/>
              <a:t>Ephesians 2:4-6 – “… the great love with which he loved us”</a:t>
            </a:r>
          </a:p>
          <a:p>
            <a:pPr lvl="1"/>
            <a:r>
              <a:rPr lang="en-US" sz="2600" dirty="0"/>
              <a:t>From the Father – willing to send the Christ to die</a:t>
            </a:r>
          </a:p>
          <a:p>
            <a:pPr lvl="1"/>
            <a:r>
              <a:rPr lang="en-US" sz="2600" dirty="0"/>
              <a:t>From the Son – willing to lay down His life</a:t>
            </a:r>
          </a:p>
          <a:p>
            <a:pPr lvl="2"/>
            <a:r>
              <a:rPr lang="en-US" sz="2400" dirty="0"/>
              <a:t>John 10:17-18 – “…  I lay it down of my own accord”</a:t>
            </a:r>
          </a:p>
        </p:txBody>
      </p:sp>
      <p:sp>
        <p:nvSpPr>
          <p:cNvPr id="4" name="Title 1">
            <a:extLst>
              <a:ext uri="{FF2B5EF4-FFF2-40B4-BE49-F238E27FC236}">
                <a16:creationId xmlns:a16="http://schemas.microsoft.com/office/drawing/2014/main" id="{340B8820-423F-0A1D-F30F-15056A1A143F}"/>
              </a:ext>
            </a:extLst>
          </p:cNvPr>
          <p:cNvSpPr>
            <a:spLocks noGrp="1"/>
          </p:cNvSpPr>
          <p:nvPr>
            <p:ph type="title"/>
          </p:nvPr>
        </p:nvSpPr>
        <p:spPr>
          <a:xfrm>
            <a:off x="1234440" y="310896"/>
            <a:ext cx="7169063" cy="1323439"/>
          </a:xfrm>
        </p:spPr>
        <p:txBody>
          <a:bodyPr>
            <a:spAutoFit/>
          </a:bodyPr>
          <a:lstStyle/>
          <a:p>
            <a:r>
              <a:rPr lang="en-US" sz="4000" b="1" dirty="0">
                <a:solidFill>
                  <a:schemeClr val="tx1"/>
                </a:solidFill>
              </a:rPr>
              <a:t>The Grace Of God Is Seen In Jesus’ Sacrifice</a:t>
            </a:r>
          </a:p>
        </p:txBody>
      </p:sp>
    </p:spTree>
    <p:extLst>
      <p:ext uri="{BB962C8B-B14F-4D97-AF65-F5344CB8AC3E}">
        <p14:creationId xmlns:p14="http://schemas.microsoft.com/office/powerpoint/2010/main" val="198025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1CACE3"/>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Wisp</Template>
  <TotalTime>524</TotalTime>
  <Words>3710</Words>
  <Application>Microsoft Office PowerPoint</Application>
  <PresentationFormat>On-screen Show (4:3)</PresentationFormat>
  <Paragraphs>202</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Wisp</vt:lpstr>
      <vt:lpstr>The Grace Of God Has Appeared</vt:lpstr>
      <vt:lpstr>The Grace Of God Has Appeared</vt:lpstr>
      <vt:lpstr>The Grace Of God Has Appeared</vt:lpstr>
      <vt:lpstr>The Grace Of God Has Appeared</vt:lpstr>
      <vt:lpstr>The Grace Of God Instructs Us</vt:lpstr>
      <vt:lpstr>The Grace Of God Instructs Us</vt:lpstr>
      <vt:lpstr>The Grace Of God Instructs Us</vt:lpstr>
      <vt:lpstr>The Grace Of God Provides Hope</vt:lpstr>
      <vt:lpstr>The Grace Of God Is Seen In Jesus’ Sacrifice</vt:lpstr>
      <vt:lpstr>The Grace Of God Is Seen In Jesus’ Sacrifice</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Grace Of God Has Appeared</dc:title>
  <dc:creator>Richard Lidh; Andy Sochor</dc:creator>
  <cp:lastModifiedBy>Richard Lidh</cp:lastModifiedBy>
  <cp:revision>5</cp:revision>
  <dcterms:created xsi:type="dcterms:W3CDTF">2026-01-23T20:33:36Z</dcterms:created>
  <dcterms:modified xsi:type="dcterms:W3CDTF">2026-03-28T23:53:45Z</dcterms:modified>
</cp:coreProperties>
</file>